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7" r:id="rId3"/>
    <p:sldId id="262" r:id="rId4"/>
    <p:sldId id="256" r:id="rId5"/>
    <p:sldId id="258" r:id="rId6"/>
    <p:sldId id="259" r:id="rId7"/>
    <p:sldId id="289" r:id="rId8"/>
    <p:sldId id="261" r:id="rId9"/>
    <p:sldId id="287" r:id="rId10"/>
    <p:sldId id="260" r:id="rId11"/>
    <p:sldId id="288" r:id="rId12"/>
    <p:sldId id="285" r:id="rId13"/>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478EFD37-2DCC-4028-A9AE-D30CA1143B4A}" type="datetimeFigureOut">
              <a:rPr lang="en-GB" smtClean="0"/>
              <a:t>07/08/2018</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828EDD4-7CF4-4C77-9A0D-64DF09CE866B}" type="slidenum">
              <a:rPr lang="en-GB" smtClean="0"/>
              <a:t>‹#›</a:t>
            </a:fld>
            <a:endParaRPr lang="en-GB"/>
          </a:p>
        </p:txBody>
      </p:sp>
    </p:spTree>
    <p:extLst>
      <p:ext uri="{BB962C8B-B14F-4D97-AF65-F5344CB8AC3E}">
        <p14:creationId xmlns:p14="http://schemas.microsoft.com/office/powerpoint/2010/main" val="3566805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AE5E5-59A3-4D45-A1C3-681B5BB70A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1F688B8-88B5-41D7-9E29-67CA520A35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6E4F3A6-7709-4926-82E5-029662B2E04A}"/>
              </a:ext>
            </a:extLst>
          </p:cNvPr>
          <p:cNvSpPr>
            <a:spLocks noGrp="1"/>
          </p:cNvSpPr>
          <p:nvPr>
            <p:ph type="dt" sz="half" idx="10"/>
          </p:nvPr>
        </p:nvSpPr>
        <p:spPr/>
        <p:txBody>
          <a:bodyPr/>
          <a:lstStyle/>
          <a:p>
            <a:fld id="{F8FCEF29-DB07-4F2B-B8E1-891EAEEA0B2A}" type="datetimeFigureOut">
              <a:rPr lang="en-GB" smtClean="0"/>
              <a:t>07/08/2018</a:t>
            </a:fld>
            <a:endParaRPr lang="en-GB"/>
          </a:p>
        </p:txBody>
      </p:sp>
      <p:sp>
        <p:nvSpPr>
          <p:cNvPr id="5" name="Footer Placeholder 4">
            <a:extLst>
              <a:ext uri="{FF2B5EF4-FFF2-40B4-BE49-F238E27FC236}">
                <a16:creationId xmlns:a16="http://schemas.microsoft.com/office/drawing/2014/main" id="{677F4025-93BE-49BC-989A-99D5050AB1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9E40E3-8A6E-483B-93EE-1B29444E8740}"/>
              </a:ext>
            </a:extLst>
          </p:cNvPr>
          <p:cNvSpPr>
            <a:spLocks noGrp="1"/>
          </p:cNvSpPr>
          <p:nvPr>
            <p:ph type="sldNum" sz="quarter" idx="12"/>
          </p:nvPr>
        </p:nvSpPr>
        <p:spPr/>
        <p:txBody>
          <a:bodyPr/>
          <a:lstStyle/>
          <a:p>
            <a:fld id="{3C776E02-33A5-4BA0-8B98-B3993A56286C}" type="slidenum">
              <a:rPr lang="en-GB" smtClean="0"/>
              <a:t>‹#›</a:t>
            </a:fld>
            <a:endParaRPr lang="en-GB"/>
          </a:p>
        </p:txBody>
      </p:sp>
    </p:spTree>
    <p:extLst>
      <p:ext uri="{BB962C8B-B14F-4D97-AF65-F5344CB8AC3E}">
        <p14:creationId xmlns:p14="http://schemas.microsoft.com/office/powerpoint/2010/main" val="187086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0AFE1-04D2-4809-B5B0-A0867C7D251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8B20725-1230-483B-882A-EA5F1CD0D17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24C07A-737E-442D-89B5-F0483CFB8C1E}"/>
              </a:ext>
            </a:extLst>
          </p:cNvPr>
          <p:cNvSpPr>
            <a:spLocks noGrp="1"/>
          </p:cNvSpPr>
          <p:nvPr>
            <p:ph type="dt" sz="half" idx="10"/>
          </p:nvPr>
        </p:nvSpPr>
        <p:spPr/>
        <p:txBody>
          <a:bodyPr/>
          <a:lstStyle/>
          <a:p>
            <a:fld id="{F8FCEF29-DB07-4F2B-B8E1-891EAEEA0B2A}" type="datetimeFigureOut">
              <a:rPr lang="en-GB" smtClean="0"/>
              <a:t>07/08/2018</a:t>
            </a:fld>
            <a:endParaRPr lang="en-GB"/>
          </a:p>
        </p:txBody>
      </p:sp>
      <p:sp>
        <p:nvSpPr>
          <p:cNvPr id="5" name="Footer Placeholder 4">
            <a:extLst>
              <a:ext uri="{FF2B5EF4-FFF2-40B4-BE49-F238E27FC236}">
                <a16:creationId xmlns:a16="http://schemas.microsoft.com/office/drawing/2014/main" id="{D348A08A-0397-47D7-AFD8-0C96E235B2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32DF02-3E17-40FA-A737-464F2C32DE8B}"/>
              </a:ext>
            </a:extLst>
          </p:cNvPr>
          <p:cNvSpPr>
            <a:spLocks noGrp="1"/>
          </p:cNvSpPr>
          <p:nvPr>
            <p:ph type="sldNum" sz="quarter" idx="12"/>
          </p:nvPr>
        </p:nvSpPr>
        <p:spPr/>
        <p:txBody>
          <a:bodyPr/>
          <a:lstStyle/>
          <a:p>
            <a:fld id="{3C776E02-33A5-4BA0-8B98-B3993A56286C}" type="slidenum">
              <a:rPr lang="en-GB" smtClean="0"/>
              <a:t>‹#›</a:t>
            </a:fld>
            <a:endParaRPr lang="en-GB"/>
          </a:p>
        </p:txBody>
      </p:sp>
    </p:spTree>
    <p:extLst>
      <p:ext uri="{BB962C8B-B14F-4D97-AF65-F5344CB8AC3E}">
        <p14:creationId xmlns:p14="http://schemas.microsoft.com/office/powerpoint/2010/main" val="1516154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8E6747-7587-4E15-B528-06A043CE90A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789E235-1D54-4828-AE53-DCF861DD8F8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C75921-212E-44A0-9D3E-59CA9E489F22}"/>
              </a:ext>
            </a:extLst>
          </p:cNvPr>
          <p:cNvSpPr>
            <a:spLocks noGrp="1"/>
          </p:cNvSpPr>
          <p:nvPr>
            <p:ph type="dt" sz="half" idx="10"/>
          </p:nvPr>
        </p:nvSpPr>
        <p:spPr/>
        <p:txBody>
          <a:bodyPr/>
          <a:lstStyle/>
          <a:p>
            <a:fld id="{F8FCEF29-DB07-4F2B-B8E1-891EAEEA0B2A}" type="datetimeFigureOut">
              <a:rPr lang="en-GB" smtClean="0"/>
              <a:t>07/08/2018</a:t>
            </a:fld>
            <a:endParaRPr lang="en-GB"/>
          </a:p>
        </p:txBody>
      </p:sp>
      <p:sp>
        <p:nvSpPr>
          <p:cNvPr id="5" name="Footer Placeholder 4">
            <a:extLst>
              <a:ext uri="{FF2B5EF4-FFF2-40B4-BE49-F238E27FC236}">
                <a16:creationId xmlns:a16="http://schemas.microsoft.com/office/drawing/2014/main" id="{6ECAA760-B3EA-4D13-B10C-A612EF60DE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7A7D1A-799C-47BF-A9E2-3FF314D9BB13}"/>
              </a:ext>
            </a:extLst>
          </p:cNvPr>
          <p:cNvSpPr>
            <a:spLocks noGrp="1"/>
          </p:cNvSpPr>
          <p:nvPr>
            <p:ph type="sldNum" sz="quarter" idx="12"/>
          </p:nvPr>
        </p:nvSpPr>
        <p:spPr/>
        <p:txBody>
          <a:bodyPr/>
          <a:lstStyle/>
          <a:p>
            <a:fld id="{3C776E02-33A5-4BA0-8B98-B3993A56286C}" type="slidenum">
              <a:rPr lang="en-GB" smtClean="0"/>
              <a:t>‹#›</a:t>
            </a:fld>
            <a:endParaRPr lang="en-GB"/>
          </a:p>
        </p:txBody>
      </p:sp>
    </p:spTree>
    <p:extLst>
      <p:ext uri="{BB962C8B-B14F-4D97-AF65-F5344CB8AC3E}">
        <p14:creationId xmlns:p14="http://schemas.microsoft.com/office/powerpoint/2010/main" val="2835794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2B436E4-35FD-4704-9856-0B135145935B}" type="datetimeFigureOut">
              <a:rPr lang="en-GB" smtClean="0"/>
              <a:t>07/08/2018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9B75DB-BB20-42E8-953D-A2C51CD1ACB2}" type="slidenum">
              <a:rPr lang="en-GB" smtClean="0"/>
              <a:t>‹#›</a:t>
            </a:fld>
            <a:endParaRPr lang="en-GB"/>
          </a:p>
        </p:txBody>
      </p:sp>
    </p:spTree>
    <p:extLst>
      <p:ext uri="{BB962C8B-B14F-4D97-AF65-F5344CB8AC3E}">
        <p14:creationId xmlns:p14="http://schemas.microsoft.com/office/powerpoint/2010/main" val="2936797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B436E4-35FD-4704-9856-0B135145935B}" type="datetimeFigureOut">
              <a:rPr lang="en-GB" smtClean="0"/>
              <a:t>07/08/2018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9B75DB-BB20-42E8-953D-A2C51CD1ACB2}" type="slidenum">
              <a:rPr lang="en-GB" smtClean="0"/>
              <a:t>‹#›</a:t>
            </a:fld>
            <a:endParaRPr lang="en-GB"/>
          </a:p>
        </p:txBody>
      </p:sp>
    </p:spTree>
    <p:extLst>
      <p:ext uri="{BB962C8B-B14F-4D97-AF65-F5344CB8AC3E}">
        <p14:creationId xmlns:p14="http://schemas.microsoft.com/office/powerpoint/2010/main" val="4023417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B436E4-35FD-4704-9856-0B135145935B}" type="datetimeFigureOut">
              <a:rPr lang="en-GB" smtClean="0"/>
              <a:t>07/08/2018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9B75DB-BB20-42E8-953D-A2C51CD1ACB2}" type="slidenum">
              <a:rPr lang="en-GB" smtClean="0"/>
              <a:t>‹#›</a:t>
            </a:fld>
            <a:endParaRPr lang="en-GB"/>
          </a:p>
        </p:txBody>
      </p:sp>
    </p:spTree>
    <p:extLst>
      <p:ext uri="{BB962C8B-B14F-4D97-AF65-F5344CB8AC3E}">
        <p14:creationId xmlns:p14="http://schemas.microsoft.com/office/powerpoint/2010/main" val="4148969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2B436E4-35FD-4704-9856-0B135145935B}" type="datetimeFigureOut">
              <a:rPr lang="en-GB" smtClean="0"/>
              <a:t>07/08/2018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9B75DB-BB20-42E8-953D-A2C51CD1ACB2}" type="slidenum">
              <a:rPr lang="en-GB" smtClean="0"/>
              <a:t>‹#›</a:t>
            </a:fld>
            <a:endParaRPr lang="en-GB"/>
          </a:p>
        </p:txBody>
      </p:sp>
    </p:spTree>
    <p:extLst>
      <p:ext uri="{BB962C8B-B14F-4D97-AF65-F5344CB8AC3E}">
        <p14:creationId xmlns:p14="http://schemas.microsoft.com/office/powerpoint/2010/main" val="705449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2B436E4-35FD-4704-9856-0B135145935B}" type="datetimeFigureOut">
              <a:rPr lang="en-GB" smtClean="0"/>
              <a:t>07/08/2018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9B75DB-BB20-42E8-953D-A2C51CD1ACB2}" type="slidenum">
              <a:rPr lang="en-GB" smtClean="0"/>
              <a:t>‹#›</a:t>
            </a:fld>
            <a:endParaRPr lang="en-GB"/>
          </a:p>
        </p:txBody>
      </p:sp>
    </p:spTree>
    <p:extLst>
      <p:ext uri="{BB962C8B-B14F-4D97-AF65-F5344CB8AC3E}">
        <p14:creationId xmlns:p14="http://schemas.microsoft.com/office/powerpoint/2010/main" val="19317004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2B436E4-35FD-4704-9856-0B135145935B}" type="datetimeFigureOut">
              <a:rPr lang="en-GB" smtClean="0"/>
              <a:t>07/08/2018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9B75DB-BB20-42E8-953D-A2C51CD1ACB2}" type="slidenum">
              <a:rPr lang="en-GB" smtClean="0"/>
              <a:t>‹#›</a:t>
            </a:fld>
            <a:endParaRPr lang="en-GB"/>
          </a:p>
        </p:txBody>
      </p:sp>
    </p:spTree>
    <p:extLst>
      <p:ext uri="{BB962C8B-B14F-4D97-AF65-F5344CB8AC3E}">
        <p14:creationId xmlns:p14="http://schemas.microsoft.com/office/powerpoint/2010/main" val="14632063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B436E4-35FD-4704-9856-0B135145935B}" type="datetimeFigureOut">
              <a:rPr lang="en-GB" smtClean="0"/>
              <a:t>07/08/2018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9B75DB-BB20-42E8-953D-A2C51CD1ACB2}" type="slidenum">
              <a:rPr lang="en-GB" smtClean="0"/>
              <a:t>‹#›</a:t>
            </a:fld>
            <a:endParaRPr lang="en-GB"/>
          </a:p>
        </p:txBody>
      </p:sp>
    </p:spTree>
    <p:extLst>
      <p:ext uri="{BB962C8B-B14F-4D97-AF65-F5344CB8AC3E}">
        <p14:creationId xmlns:p14="http://schemas.microsoft.com/office/powerpoint/2010/main" val="1209271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B436E4-35FD-4704-9856-0B135145935B}" type="datetimeFigureOut">
              <a:rPr lang="en-GB" smtClean="0"/>
              <a:t>07/08/2018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9B75DB-BB20-42E8-953D-A2C51CD1ACB2}" type="slidenum">
              <a:rPr lang="en-GB" smtClean="0"/>
              <a:t>‹#›</a:t>
            </a:fld>
            <a:endParaRPr lang="en-GB"/>
          </a:p>
        </p:txBody>
      </p:sp>
    </p:spTree>
    <p:extLst>
      <p:ext uri="{BB962C8B-B14F-4D97-AF65-F5344CB8AC3E}">
        <p14:creationId xmlns:p14="http://schemas.microsoft.com/office/powerpoint/2010/main" val="3954777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8E068-D0B6-475D-A0C3-027E69F9791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775B0C1-D2DA-4EB5-9697-90B88FCADF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EC280C-9C76-4D1C-B9EE-0B2EF6C999D3}"/>
              </a:ext>
            </a:extLst>
          </p:cNvPr>
          <p:cNvSpPr>
            <a:spLocks noGrp="1"/>
          </p:cNvSpPr>
          <p:nvPr>
            <p:ph type="dt" sz="half" idx="10"/>
          </p:nvPr>
        </p:nvSpPr>
        <p:spPr/>
        <p:txBody>
          <a:bodyPr/>
          <a:lstStyle/>
          <a:p>
            <a:fld id="{F8FCEF29-DB07-4F2B-B8E1-891EAEEA0B2A}" type="datetimeFigureOut">
              <a:rPr lang="en-GB" smtClean="0"/>
              <a:t>07/08/2018</a:t>
            </a:fld>
            <a:endParaRPr lang="en-GB"/>
          </a:p>
        </p:txBody>
      </p:sp>
      <p:sp>
        <p:nvSpPr>
          <p:cNvPr id="5" name="Footer Placeholder 4">
            <a:extLst>
              <a:ext uri="{FF2B5EF4-FFF2-40B4-BE49-F238E27FC236}">
                <a16:creationId xmlns:a16="http://schemas.microsoft.com/office/drawing/2014/main" id="{08138BF6-793C-4537-A67D-0D5368EE67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9C383C-4D07-49C2-B32B-5C3A1A22E613}"/>
              </a:ext>
            </a:extLst>
          </p:cNvPr>
          <p:cNvSpPr>
            <a:spLocks noGrp="1"/>
          </p:cNvSpPr>
          <p:nvPr>
            <p:ph type="sldNum" sz="quarter" idx="12"/>
          </p:nvPr>
        </p:nvSpPr>
        <p:spPr/>
        <p:txBody>
          <a:bodyPr/>
          <a:lstStyle/>
          <a:p>
            <a:fld id="{3C776E02-33A5-4BA0-8B98-B3993A56286C}" type="slidenum">
              <a:rPr lang="en-GB" smtClean="0"/>
              <a:t>‹#›</a:t>
            </a:fld>
            <a:endParaRPr lang="en-GB"/>
          </a:p>
        </p:txBody>
      </p:sp>
    </p:spTree>
    <p:extLst>
      <p:ext uri="{BB962C8B-B14F-4D97-AF65-F5344CB8AC3E}">
        <p14:creationId xmlns:p14="http://schemas.microsoft.com/office/powerpoint/2010/main" val="767597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B436E4-35FD-4704-9856-0B135145935B}" type="datetimeFigureOut">
              <a:rPr lang="en-GB" smtClean="0"/>
              <a:t>07/08/2018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9B75DB-BB20-42E8-953D-A2C51CD1ACB2}" type="slidenum">
              <a:rPr lang="en-GB" smtClean="0"/>
              <a:t>‹#›</a:t>
            </a:fld>
            <a:endParaRPr lang="en-GB"/>
          </a:p>
        </p:txBody>
      </p:sp>
    </p:spTree>
    <p:extLst>
      <p:ext uri="{BB962C8B-B14F-4D97-AF65-F5344CB8AC3E}">
        <p14:creationId xmlns:p14="http://schemas.microsoft.com/office/powerpoint/2010/main" val="4171097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B436E4-35FD-4704-9856-0B135145935B}" type="datetimeFigureOut">
              <a:rPr lang="en-GB" smtClean="0"/>
              <a:t>07/08/2018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9B75DB-BB20-42E8-953D-A2C51CD1ACB2}" type="slidenum">
              <a:rPr lang="en-GB" smtClean="0"/>
              <a:t>‹#›</a:t>
            </a:fld>
            <a:endParaRPr lang="en-GB"/>
          </a:p>
        </p:txBody>
      </p:sp>
    </p:spTree>
    <p:extLst>
      <p:ext uri="{BB962C8B-B14F-4D97-AF65-F5344CB8AC3E}">
        <p14:creationId xmlns:p14="http://schemas.microsoft.com/office/powerpoint/2010/main" val="38936866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B436E4-35FD-4704-9856-0B135145935B}" type="datetimeFigureOut">
              <a:rPr lang="en-GB" smtClean="0"/>
              <a:t>07/08/2018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9B75DB-BB20-42E8-953D-A2C51CD1ACB2}" type="slidenum">
              <a:rPr lang="en-GB" smtClean="0"/>
              <a:t>‹#›</a:t>
            </a:fld>
            <a:endParaRPr lang="en-GB"/>
          </a:p>
        </p:txBody>
      </p:sp>
    </p:spTree>
    <p:extLst>
      <p:ext uri="{BB962C8B-B14F-4D97-AF65-F5344CB8AC3E}">
        <p14:creationId xmlns:p14="http://schemas.microsoft.com/office/powerpoint/2010/main" val="1197970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AD2CE-29DD-4B8C-8176-81FF42A519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A279968-7140-4502-8014-C921FDFF03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B676C9C-E80D-46AF-BFF4-950E14C1BBE5}"/>
              </a:ext>
            </a:extLst>
          </p:cNvPr>
          <p:cNvSpPr>
            <a:spLocks noGrp="1"/>
          </p:cNvSpPr>
          <p:nvPr>
            <p:ph type="dt" sz="half" idx="10"/>
          </p:nvPr>
        </p:nvSpPr>
        <p:spPr/>
        <p:txBody>
          <a:bodyPr/>
          <a:lstStyle/>
          <a:p>
            <a:fld id="{F8FCEF29-DB07-4F2B-B8E1-891EAEEA0B2A}" type="datetimeFigureOut">
              <a:rPr lang="en-GB" smtClean="0"/>
              <a:t>07/08/2018</a:t>
            </a:fld>
            <a:endParaRPr lang="en-GB"/>
          </a:p>
        </p:txBody>
      </p:sp>
      <p:sp>
        <p:nvSpPr>
          <p:cNvPr id="5" name="Footer Placeholder 4">
            <a:extLst>
              <a:ext uri="{FF2B5EF4-FFF2-40B4-BE49-F238E27FC236}">
                <a16:creationId xmlns:a16="http://schemas.microsoft.com/office/drawing/2014/main" id="{BEFAB109-DFFB-4BB4-9E1C-C86F2E72E4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0A5E74-0189-4D38-938E-D32FFECE09C9}"/>
              </a:ext>
            </a:extLst>
          </p:cNvPr>
          <p:cNvSpPr>
            <a:spLocks noGrp="1"/>
          </p:cNvSpPr>
          <p:nvPr>
            <p:ph type="sldNum" sz="quarter" idx="12"/>
          </p:nvPr>
        </p:nvSpPr>
        <p:spPr/>
        <p:txBody>
          <a:bodyPr/>
          <a:lstStyle/>
          <a:p>
            <a:fld id="{3C776E02-33A5-4BA0-8B98-B3993A56286C}" type="slidenum">
              <a:rPr lang="en-GB" smtClean="0"/>
              <a:t>‹#›</a:t>
            </a:fld>
            <a:endParaRPr lang="en-GB"/>
          </a:p>
        </p:txBody>
      </p:sp>
    </p:spTree>
    <p:extLst>
      <p:ext uri="{BB962C8B-B14F-4D97-AF65-F5344CB8AC3E}">
        <p14:creationId xmlns:p14="http://schemas.microsoft.com/office/powerpoint/2010/main" val="3557227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0CEBD-2F42-4B20-BDFE-DF329752446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F897EB-4FBF-4198-8E9A-B63E44F3A6E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44F56D7-ECD0-4FB4-ACA8-4D53D249EF4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9AFA228-999B-42E9-9551-C6A3D3A2653B}"/>
              </a:ext>
            </a:extLst>
          </p:cNvPr>
          <p:cNvSpPr>
            <a:spLocks noGrp="1"/>
          </p:cNvSpPr>
          <p:nvPr>
            <p:ph type="dt" sz="half" idx="10"/>
          </p:nvPr>
        </p:nvSpPr>
        <p:spPr/>
        <p:txBody>
          <a:bodyPr/>
          <a:lstStyle/>
          <a:p>
            <a:fld id="{F8FCEF29-DB07-4F2B-B8E1-891EAEEA0B2A}" type="datetimeFigureOut">
              <a:rPr lang="en-GB" smtClean="0"/>
              <a:t>07/08/2018</a:t>
            </a:fld>
            <a:endParaRPr lang="en-GB"/>
          </a:p>
        </p:txBody>
      </p:sp>
      <p:sp>
        <p:nvSpPr>
          <p:cNvPr id="6" name="Footer Placeholder 5">
            <a:extLst>
              <a:ext uri="{FF2B5EF4-FFF2-40B4-BE49-F238E27FC236}">
                <a16:creationId xmlns:a16="http://schemas.microsoft.com/office/drawing/2014/main" id="{434750ED-08DD-42E8-9F55-F32ABE63A3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2301DD-DD2B-49ED-874C-61715A78DC88}"/>
              </a:ext>
            </a:extLst>
          </p:cNvPr>
          <p:cNvSpPr>
            <a:spLocks noGrp="1"/>
          </p:cNvSpPr>
          <p:nvPr>
            <p:ph type="sldNum" sz="quarter" idx="12"/>
          </p:nvPr>
        </p:nvSpPr>
        <p:spPr/>
        <p:txBody>
          <a:bodyPr/>
          <a:lstStyle/>
          <a:p>
            <a:fld id="{3C776E02-33A5-4BA0-8B98-B3993A56286C}" type="slidenum">
              <a:rPr lang="en-GB" smtClean="0"/>
              <a:t>‹#›</a:t>
            </a:fld>
            <a:endParaRPr lang="en-GB"/>
          </a:p>
        </p:txBody>
      </p:sp>
    </p:spTree>
    <p:extLst>
      <p:ext uri="{BB962C8B-B14F-4D97-AF65-F5344CB8AC3E}">
        <p14:creationId xmlns:p14="http://schemas.microsoft.com/office/powerpoint/2010/main" val="1380814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66AA2-CE36-4094-A9FA-CE7B8AD325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F36351A-E467-4280-8A3C-1A5C85DFA4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B8556B7-7BB4-4DF6-A455-940F5C66EDA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E085291-AA7D-4CAB-AFD1-DCE0E6B86C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6DF817A-8A6F-4C89-BCFF-7054FBD3007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AE84E06-A4DC-4F53-A9A7-F0A7846E721B}"/>
              </a:ext>
            </a:extLst>
          </p:cNvPr>
          <p:cNvSpPr>
            <a:spLocks noGrp="1"/>
          </p:cNvSpPr>
          <p:nvPr>
            <p:ph type="dt" sz="half" idx="10"/>
          </p:nvPr>
        </p:nvSpPr>
        <p:spPr/>
        <p:txBody>
          <a:bodyPr/>
          <a:lstStyle/>
          <a:p>
            <a:fld id="{F8FCEF29-DB07-4F2B-B8E1-891EAEEA0B2A}" type="datetimeFigureOut">
              <a:rPr lang="en-GB" smtClean="0"/>
              <a:t>07/08/2018</a:t>
            </a:fld>
            <a:endParaRPr lang="en-GB"/>
          </a:p>
        </p:txBody>
      </p:sp>
      <p:sp>
        <p:nvSpPr>
          <p:cNvPr id="8" name="Footer Placeholder 7">
            <a:extLst>
              <a:ext uri="{FF2B5EF4-FFF2-40B4-BE49-F238E27FC236}">
                <a16:creationId xmlns:a16="http://schemas.microsoft.com/office/drawing/2014/main" id="{483A21B5-8A95-41C2-A379-279DC013E5E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D8EBA5A-F4BA-42E5-8751-C15073B39C4D}"/>
              </a:ext>
            </a:extLst>
          </p:cNvPr>
          <p:cNvSpPr>
            <a:spLocks noGrp="1"/>
          </p:cNvSpPr>
          <p:nvPr>
            <p:ph type="sldNum" sz="quarter" idx="12"/>
          </p:nvPr>
        </p:nvSpPr>
        <p:spPr/>
        <p:txBody>
          <a:bodyPr/>
          <a:lstStyle/>
          <a:p>
            <a:fld id="{3C776E02-33A5-4BA0-8B98-B3993A56286C}" type="slidenum">
              <a:rPr lang="en-GB" smtClean="0"/>
              <a:t>‹#›</a:t>
            </a:fld>
            <a:endParaRPr lang="en-GB"/>
          </a:p>
        </p:txBody>
      </p:sp>
    </p:spTree>
    <p:extLst>
      <p:ext uri="{BB962C8B-B14F-4D97-AF65-F5344CB8AC3E}">
        <p14:creationId xmlns:p14="http://schemas.microsoft.com/office/powerpoint/2010/main" val="3333123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F9DDB-446C-465F-AC0D-A3E697D930D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642811F-2D41-47FD-81A4-692A54DF11ED}"/>
              </a:ext>
            </a:extLst>
          </p:cNvPr>
          <p:cNvSpPr>
            <a:spLocks noGrp="1"/>
          </p:cNvSpPr>
          <p:nvPr>
            <p:ph type="dt" sz="half" idx="10"/>
          </p:nvPr>
        </p:nvSpPr>
        <p:spPr/>
        <p:txBody>
          <a:bodyPr/>
          <a:lstStyle/>
          <a:p>
            <a:fld id="{F8FCEF29-DB07-4F2B-B8E1-891EAEEA0B2A}" type="datetimeFigureOut">
              <a:rPr lang="en-GB" smtClean="0"/>
              <a:t>07/08/2018</a:t>
            </a:fld>
            <a:endParaRPr lang="en-GB"/>
          </a:p>
        </p:txBody>
      </p:sp>
      <p:sp>
        <p:nvSpPr>
          <p:cNvPr id="4" name="Footer Placeholder 3">
            <a:extLst>
              <a:ext uri="{FF2B5EF4-FFF2-40B4-BE49-F238E27FC236}">
                <a16:creationId xmlns:a16="http://schemas.microsoft.com/office/drawing/2014/main" id="{9D6364A7-4A51-4014-ACE9-2CC349AEB54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E2EAFE1-5778-48CD-905E-4B48FAEF08A1}"/>
              </a:ext>
            </a:extLst>
          </p:cNvPr>
          <p:cNvSpPr>
            <a:spLocks noGrp="1"/>
          </p:cNvSpPr>
          <p:nvPr>
            <p:ph type="sldNum" sz="quarter" idx="12"/>
          </p:nvPr>
        </p:nvSpPr>
        <p:spPr/>
        <p:txBody>
          <a:bodyPr/>
          <a:lstStyle/>
          <a:p>
            <a:fld id="{3C776E02-33A5-4BA0-8B98-B3993A56286C}" type="slidenum">
              <a:rPr lang="en-GB" smtClean="0"/>
              <a:t>‹#›</a:t>
            </a:fld>
            <a:endParaRPr lang="en-GB"/>
          </a:p>
        </p:txBody>
      </p:sp>
    </p:spTree>
    <p:extLst>
      <p:ext uri="{BB962C8B-B14F-4D97-AF65-F5344CB8AC3E}">
        <p14:creationId xmlns:p14="http://schemas.microsoft.com/office/powerpoint/2010/main" val="935766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51B1DB-5CD6-44F7-807F-DC3EF8E48966}"/>
              </a:ext>
            </a:extLst>
          </p:cNvPr>
          <p:cNvSpPr>
            <a:spLocks noGrp="1"/>
          </p:cNvSpPr>
          <p:nvPr>
            <p:ph type="dt" sz="half" idx="10"/>
          </p:nvPr>
        </p:nvSpPr>
        <p:spPr/>
        <p:txBody>
          <a:bodyPr/>
          <a:lstStyle/>
          <a:p>
            <a:fld id="{F8FCEF29-DB07-4F2B-B8E1-891EAEEA0B2A}" type="datetimeFigureOut">
              <a:rPr lang="en-GB" smtClean="0"/>
              <a:t>07/08/2018</a:t>
            </a:fld>
            <a:endParaRPr lang="en-GB"/>
          </a:p>
        </p:txBody>
      </p:sp>
      <p:sp>
        <p:nvSpPr>
          <p:cNvPr id="3" name="Footer Placeholder 2">
            <a:extLst>
              <a:ext uri="{FF2B5EF4-FFF2-40B4-BE49-F238E27FC236}">
                <a16:creationId xmlns:a16="http://schemas.microsoft.com/office/drawing/2014/main" id="{CC9A66C4-E6AF-4C84-B361-1A93411953F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64DD6ED-B949-433D-8FC6-68F4A9E4C781}"/>
              </a:ext>
            </a:extLst>
          </p:cNvPr>
          <p:cNvSpPr>
            <a:spLocks noGrp="1"/>
          </p:cNvSpPr>
          <p:nvPr>
            <p:ph type="sldNum" sz="quarter" idx="12"/>
          </p:nvPr>
        </p:nvSpPr>
        <p:spPr/>
        <p:txBody>
          <a:bodyPr/>
          <a:lstStyle/>
          <a:p>
            <a:fld id="{3C776E02-33A5-4BA0-8B98-B3993A56286C}" type="slidenum">
              <a:rPr lang="en-GB" smtClean="0"/>
              <a:t>‹#›</a:t>
            </a:fld>
            <a:endParaRPr lang="en-GB"/>
          </a:p>
        </p:txBody>
      </p:sp>
    </p:spTree>
    <p:extLst>
      <p:ext uri="{BB962C8B-B14F-4D97-AF65-F5344CB8AC3E}">
        <p14:creationId xmlns:p14="http://schemas.microsoft.com/office/powerpoint/2010/main" val="4051761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2B8D6-E130-40E1-B56C-8B4C3DFD35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E601536-91B9-4C38-9753-8916A4D7B3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A198033-EF9E-4CAA-966C-28E8AD085E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CF4F06-7FEF-4C19-AE69-673F8D2F15B7}"/>
              </a:ext>
            </a:extLst>
          </p:cNvPr>
          <p:cNvSpPr>
            <a:spLocks noGrp="1"/>
          </p:cNvSpPr>
          <p:nvPr>
            <p:ph type="dt" sz="half" idx="10"/>
          </p:nvPr>
        </p:nvSpPr>
        <p:spPr/>
        <p:txBody>
          <a:bodyPr/>
          <a:lstStyle/>
          <a:p>
            <a:fld id="{F8FCEF29-DB07-4F2B-B8E1-891EAEEA0B2A}" type="datetimeFigureOut">
              <a:rPr lang="en-GB" smtClean="0"/>
              <a:t>07/08/2018</a:t>
            </a:fld>
            <a:endParaRPr lang="en-GB"/>
          </a:p>
        </p:txBody>
      </p:sp>
      <p:sp>
        <p:nvSpPr>
          <p:cNvPr id="6" name="Footer Placeholder 5">
            <a:extLst>
              <a:ext uri="{FF2B5EF4-FFF2-40B4-BE49-F238E27FC236}">
                <a16:creationId xmlns:a16="http://schemas.microsoft.com/office/drawing/2014/main" id="{1ECEC557-4428-45B3-8B68-FDF71CB83B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A98535-EC6B-491D-8906-88A10B49873E}"/>
              </a:ext>
            </a:extLst>
          </p:cNvPr>
          <p:cNvSpPr>
            <a:spLocks noGrp="1"/>
          </p:cNvSpPr>
          <p:nvPr>
            <p:ph type="sldNum" sz="quarter" idx="12"/>
          </p:nvPr>
        </p:nvSpPr>
        <p:spPr/>
        <p:txBody>
          <a:bodyPr/>
          <a:lstStyle/>
          <a:p>
            <a:fld id="{3C776E02-33A5-4BA0-8B98-B3993A56286C}" type="slidenum">
              <a:rPr lang="en-GB" smtClean="0"/>
              <a:t>‹#›</a:t>
            </a:fld>
            <a:endParaRPr lang="en-GB"/>
          </a:p>
        </p:txBody>
      </p:sp>
    </p:spTree>
    <p:extLst>
      <p:ext uri="{BB962C8B-B14F-4D97-AF65-F5344CB8AC3E}">
        <p14:creationId xmlns:p14="http://schemas.microsoft.com/office/powerpoint/2010/main" val="788045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B4340-88F2-461D-9042-23C90CE8F5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3BAD0F4-543D-4E34-A093-0B6230B4FB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CE5BA0B-225E-44A5-AC65-5387E8B94C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1439029-80A9-43DC-9EB8-CBC99CE78A17}"/>
              </a:ext>
            </a:extLst>
          </p:cNvPr>
          <p:cNvSpPr>
            <a:spLocks noGrp="1"/>
          </p:cNvSpPr>
          <p:nvPr>
            <p:ph type="dt" sz="half" idx="10"/>
          </p:nvPr>
        </p:nvSpPr>
        <p:spPr/>
        <p:txBody>
          <a:bodyPr/>
          <a:lstStyle/>
          <a:p>
            <a:fld id="{F8FCEF29-DB07-4F2B-B8E1-891EAEEA0B2A}" type="datetimeFigureOut">
              <a:rPr lang="en-GB" smtClean="0"/>
              <a:t>07/08/2018</a:t>
            </a:fld>
            <a:endParaRPr lang="en-GB"/>
          </a:p>
        </p:txBody>
      </p:sp>
      <p:sp>
        <p:nvSpPr>
          <p:cNvPr id="6" name="Footer Placeholder 5">
            <a:extLst>
              <a:ext uri="{FF2B5EF4-FFF2-40B4-BE49-F238E27FC236}">
                <a16:creationId xmlns:a16="http://schemas.microsoft.com/office/drawing/2014/main" id="{74DE7D39-2530-41FF-BABF-3FBF4F4DE9F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E08FBC-28F3-48D7-A4CC-1561883D4FBF}"/>
              </a:ext>
            </a:extLst>
          </p:cNvPr>
          <p:cNvSpPr>
            <a:spLocks noGrp="1"/>
          </p:cNvSpPr>
          <p:nvPr>
            <p:ph type="sldNum" sz="quarter" idx="12"/>
          </p:nvPr>
        </p:nvSpPr>
        <p:spPr/>
        <p:txBody>
          <a:bodyPr/>
          <a:lstStyle/>
          <a:p>
            <a:fld id="{3C776E02-33A5-4BA0-8B98-B3993A56286C}" type="slidenum">
              <a:rPr lang="en-GB" smtClean="0"/>
              <a:t>‹#›</a:t>
            </a:fld>
            <a:endParaRPr lang="en-GB"/>
          </a:p>
        </p:txBody>
      </p:sp>
    </p:spTree>
    <p:extLst>
      <p:ext uri="{BB962C8B-B14F-4D97-AF65-F5344CB8AC3E}">
        <p14:creationId xmlns:p14="http://schemas.microsoft.com/office/powerpoint/2010/main" val="1489110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CF7ABF-F244-4C2F-8FC3-5E80AE3473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6C26967-E1A2-466A-A710-334355F77D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057078-6210-4B18-A372-9BD1555127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FCEF29-DB07-4F2B-B8E1-891EAEEA0B2A}" type="datetimeFigureOut">
              <a:rPr lang="en-GB" smtClean="0"/>
              <a:t>07/08/2018</a:t>
            </a:fld>
            <a:endParaRPr lang="en-GB"/>
          </a:p>
        </p:txBody>
      </p:sp>
      <p:sp>
        <p:nvSpPr>
          <p:cNvPr id="5" name="Footer Placeholder 4">
            <a:extLst>
              <a:ext uri="{FF2B5EF4-FFF2-40B4-BE49-F238E27FC236}">
                <a16:creationId xmlns:a16="http://schemas.microsoft.com/office/drawing/2014/main" id="{52CC0498-6955-4767-A8D0-CA54FBB92E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B93D7C5-AEE3-4B3B-8DF9-54789A7323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76E02-33A5-4BA0-8B98-B3993A56286C}" type="slidenum">
              <a:rPr lang="en-GB" smtClean="0"/>
              <a:t>‹#›</a:t>
            </a:fld>
            <a:endParaRPr lang="en-GB"/>
          </a:p>
        </p:txBody>
      </p:sp>
    </p:spTree>
    <p:extLst>
      <p:ext uri="{BB962C8B-B14F-4D97-AF65-F5344CB8AC3E}">
        <p14:creationId xmlns:p14="http://schemas.microsoft.com/office/powerpoint/2010/main" val="1297894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B436E4-35FD-4704-9856-0B135145935B}" type="datetimeFigureOut">
              <a:rPr lang="en-GB" smtClean="0"/>
              <a:t>07/08/2018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9B75DB-BB20-42E8-953D-A2C51CD1ACB2}" type="slidenum">
              <a:rPr lang="en-GB" smtClean="0"/>
              <a:t>‹#›</a:t>
            </a:fld>
            <a:endParaRPr lang="en-GB"/>
          </a:p>
        </p:txBody>
      </p:sp>
    </p:spTree>
    <p:extLst>
      <p:ext uri="{BB962C8B-B14F-4D97-AF65-F5344CB8AC3E}">
        <p14:creationId xmlns:p14="http://schemas.microsoft.com/office/powerpoint/2010/main" val="1924219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www.leedsbeckettsu.co.uk/volunteering-opportunities/active-bystander-training-facilitator" TargetMode="External"/><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hyperlink" Target="https://www.leedsbeckettsu.co.uk/studentvoice/campaigns/zerotolerance/pledge" TargetMode="External"/><Relationship Id="rId4" Type="http://schemas.openxmlformats.org/officeDocument/2006/relationships/hyperlink" Target="https://www.leedsbeckettsu.co.uk/beckettaward"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leedsbeckett.ac.uk/studenthub/zero-tolerance/#tabplaceholder1" TargetMode="External"/><Relationship Id="rId7" Type="http://schemas.openxmlformats.org/officeDocument/2006/relationships/image" Target="../media/image4.png"/><Relationship Id="rId2" Type="http://schemas.openxmlformats.org/officeDocument/2006/relationships/hyperlink" Target="http://leedsbeckett.ac.uk/studenthub/zero-tolerance/#tabplaceholder1" TargetMode="External"/><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www.leedsbeckett.ac.uk/studenthub/zero-tolerance/#tabplaceholder3" TargetMode="External"/><Relationship Id="rId4" Type="http://schemas.openxmlformats.org/officeDocument/2006/relationships/hyperlink" Target="https://forms.office.com/Pages/ResponsePage.aspx?id=EoGa175PekGhEs0PtJDYXLFwyEoXA-JGoH-xoW_yt-JUNE1BUUZKSDM5MzROTTJSQ0pITTJPMkZTVC4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ons.gov.uk/peoplepopulationandcommunity/crimeandjustice/articles/sexualoffencesinenglandandwales/yearendingmarch2017"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pZwvrxVavnQ" TargetMode="Externa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s://www.ons.gov.uk/peoplepopulationandcommunity/crimeandjustice/compendium/focusonviolentcrimeandsexualoffences/2015-02-12/chapter4violentcrimeandsexualoffencesintimatepersonalviolenceandserioussexualassaul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youtu.be/valiqnM20yE" TargetMode="Externa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s://rapecrisis.org.uk/mythsvsrealities.php"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disrespectnobody.co.uk/quiz/" TargetMode="Externa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981990"/>
            <a:ext cx="9144000" cy="1096963"/>
          </a:xfrm>
        </p:spPr>
        <p:txBody>
          <a:bodyPr>
            <a:noAutofit/>
          </a:bodyPr>
          <a:lstStyle/>
          <a:p>
            <a:r>
              <a:rPr lang="en-GB" sz="8000" b="1" dirty="0">
                <a:solidFill>
                  <a:schemeClr val="bg1"/>
                </a:solidFill>
                <a:latin typeface="+mn-lt"/>
              </a:rPr>
              <a:t>Consent </a:t>
            </a:r>
            <a:r>
              <a:rPr lang="en-GB" sz="8000" b="1" dirty="0" smtClean="0">
                <a:solidFill>
                  <a:schemeClr val="bg1"/>
                </a:solidFill>
                <a:latin typeface="+mn-lt"/>
              </a:rPr>
              <a:t>– it matters</a:t>
            </a:r>
            <a:endParaRPr lang="en-GB" sz="8000" b="1" dirty="0">
              <a:solidFill>
                <a:schemeClr val="bg1"/>
              </a:solidFill>
              <a:latin typeface="+mn-l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8912" y="269877"/>
            <a:ext cx="2701174" cy="2701174"/>
          </a:xfrm>
          <a:prstGeom prst="rect">
            <a:avLst/>
          </a:prstGeom>
        </p:spPr>
      </p:pic>
      <p:sp>
        <p:nvSpPr>
          <p:cNvPr id="5" name="Title 1">
            <a:extLst>
              <a:ext uri="{FF2B5EF4-FFF2-40B4-BE49-F238E27FC236}">
                <a16:creationId xmlns:a16="http://schemas.microsoft.com/office/drawing/2014/main" id="{831363C7-15FA-4FD7-AA5C-E8D584C27BE9}"/>
              </a:ext>
            </a:extLst>
          </p:cNvPr>
          <p:cNvSpPr txBox="1">
            <a:spLocks/>
          </p:cNvSpPr>
          <p:nvPr/>
        </p:nvSpPr>
        <p:spPr>
          <a:xfrm>
            <a:off x="3572455" y="1779047"/>
            <a:ext cx="6143045" cy="10969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000" b="1" dirty="0">
                <a:solidFill>
                  <a:schemeClr val="bg1"/>
                </a:solidFill>
                <a:latin typeface="+mn-lt"/>
              </a:rPr>
              <a:t>to sexual harassment </a:t>
            </a:r>
          </a:p>
          <a:p>
            <a:pPr algn="l"/>
            <a:r>
              <a:rPr lang="en-GB" sz="4000" b="1" dirty="0">
                <a:solidFill>
                  <a:schemeClr val="bg1"/>
                </a:solidFill>
                <a:latin typeface="+mn-lt"/>
              </a:rPr>
              <a:t>and sexual violence</a:t>
            </a:r>
          </a:p>
        </p:txBody>
      </p:sp>
      <p:pic>
        <p:nvPicPr>
          <p:cNvPr id="1028" name="Picture 4" descr="https://www.leedsbeckett.ac.uk/staffsite/-/media/files/staff-site/marketing/new-logo-download/2018_lbu01_rev_png.png?la=en"/>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378912" y="5699683"/>
            <a:ext cx="1859191" cy="78041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p:nvPr/>
        </p:nvPicPr>
        <p:blipFill>
          <a:blip r:embed="rId4" cstate="print">
            <a:extLst>
              <a:ext uri="{28A0092B-C50C-407E-A947-70E740481C1C}">
                <a14:useLocalDpi xmlns:a14="http://schemas.microsoft.com/office/drawing/2010/main" val="0"/>
              </a:ext>
            </a:extLst>
          </a:blip>
          <a:stretch>
            <a:fillRect/>
          </a:stretch>
        </p:blipFill>
        <p:spPr>
          <a:xfrm>
            <a:off x="2743200" y="5522662"/>
            <a:ext cx="2668406" cy="984681"/>
          </a:xfrm>
          <a:prstGeom prst="rect">
            <a:avLst/>
          </a:prstGeom>
        </p:spPr>
      </p:pic>
    </p:spTree>
    <p:extLst>
      <p:ext uri="{BB962C8B-B14F-4D97-AF65-F5344CB8AC3E}">
        <p14:creationId xmlns:p14="http://schemas.microsoft.com/office/powerpoint/2010/main" val="2326733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E04BBC7-D373-47FF-8392-47005D5542B9}"/>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343192" y="296300"/>
            <a:ext cx="1336139" cy="1321485"/>
          </a:xfrm>
          <a:prstGeom prst="rect">
            <a:avLst/>
          </a:prstGeom>
          <a:noFill/>
          <a:ln>
            <a:noFill/>
          </a:ln>
        </p:spPr>
      </p:pic>
      <p:sp>
        <p:nvSpPr>
          <p:cNvPr id="3" name="TextBox 2">
            <a:extLst>
              <a:ext uri="{FF2B5EF4-FFF2-40B4-BE49-F238E27FC236}">
                <a16:creationId xmlns:a16="http://schemas.microsoft.com/office/drawing/2014/main" id="{9CF4567C-7BA9-4A79-925B-597515FF0CC6}"/>
              </a:ext>
            </a:extLst>
          </p:cNvPr>
          <p:cNvSpPr txBox="1"/>
          <p:nvPr/>
        </p:nvSpPr>
        <p:spPr>
          <a:xfrm>
            <a:off x="1850076" y="1062834"/>
            <a:ext cx="9296460" cy="584775"/>
          </a:xfrm>
          <a:prstGeom prst="rect">
            <a:avLst/>
          </a:prstGeom>
          <a:noFill/>
        </p:spPr>
        <p:txBody>
          <a:bodyPr wrap="square" rtlCol="0">
            <a:spAutoFit/>
          </a:bodyPr>
          <a:lstStyle/>
          <a:p>
            <a:r>
              <a:rPr lang="en-GB" sz="3200" dirty="0"/>
              <a:t>Together let’s change the culture</a:t>
            </a:r>
          </a:p>
        </p:txBody>
      </p:sp>
      <p:sp>
        <p:nvSpPr>
          <p:cNvPr id="6" name="Rectangle 5">
            <a:extLst>
              <a:ext uri="{FF2B5EF4-FFF2-40B4-BE49-F238E27FC236}">
                <a16:creationId xmlns:a16="http://schemas.microsoft.com/office/drawing/2014/main" id="{A4A49A8B-919B-4198-A1A0-7C3EF179C2B3}"/>
              </a:ext>
            </a:extLst>
          </p:cNvPr>
          <p:cNvSpPr/>
          <p:nvPr/>
        </p:nvSpPr>
        <p:spPr>
          <a:xfrm>
            <a:off x="263652" y="2701998"/>
            <a:ext cx="9634728" cy="1323439"/>
          </a:xfrm>
          <a:prstGeom prst="rect">
            <a:avLst/>
          </a:prstGeom>
        </p:spPr>
        <p:txBody>
          <a:bodyPr wrap="square">
            <a:spAutoFit/>
          </a:bodyPr>
          <a:lstStyle/>
          <a:p>
            <a:pPr>
              <a:defRPr/>
            </a:pPr>
            <a:r>
              <a:rPr lang="en-GB" sz="1600" u="sng" dirty="0"/>
              <a:t>Become an Active Bystander</a:t>
            </a:r>
          </a:p>
          <a:p>
            <a:pPr lvl="0">
              <a:defRPr/>
            </a:pPr>
            <a:r>
              <a:rPr lang="en-GB" sz="1600" dirty="0"/>
              <a:t>You can help promote a zero tolerance culture by joining the growing number of ‘active bystanders’ in the University. Being an active bystander is about having the skills to</a:t>
            </a:r>
            <a:r>
              <a:rPr lang="en-GB" sz="1600" b="1" dirty="0"/>
              <a:t> intervene positively and safely </a:t>
            </a:r>
            <a:r>
              <a:rPr lang="en-GB" sz="1600" dirty="0"/>
              <a:t>in a situation involving sexual harassment or violence. Sign up for the </a:t>
            </a:r>
            <a:r>
              <a:rPr lang="en-GB" sz="1600" dirty="0" smtClean="0"/>
              <a:t>two-hour ‘Bringing </a:t>
            </a:r>
            <a:r>
              <a:rPr lang="en-GB" sz="1600" dirty="0"/>
              <a:t>in the Bystander’ session by emailing </a:t>
            </a:r>
            <a:r>
              <a:rPr lang="en-GB" sz="1600" b="1" u="sng" dirty="0"/>
              <a:t>zerotolerance@leedsbeckett.ac.uk </a:t>
            </a:r>
            <a:endParaRPr lang="en-GB" sz="1600" dirty="0"/>
          </a:p>
        </p:txBody>
      </p:sp>
      <p:sp>
        <p:nvSpPr>
          <p:cNvPr id="8" name="TextBox 7">
            <a:extLst>
              <a:ext uri="{FF2B5EF4-FFF2-40B4-BE49-F238E27FC236}">
                <a16:creationId xmlns:a16="http://schemas.microsoft.com/office/drawing/2014/main" id="{298B8661-3E7F-42FA-A2C2-4FBB012C19D6}"/>
              </a:ext>
            </a:extLst>
          </p:cNvPr>
          <p:cNvSpPr txBox="1"/>
          <p:nvPr/>
        </p:nvSpPr>
        <p:spPr>
          <a:xfrm>
            <a:off x="263652" y="4336941"/>
            <a:ext cx="9482328" cy="1077218"/>
          </a:xfrm>
          <a:prstGeom prst="rect">
            <a:avLst/>
          </a:prstGeom>
          <a:noFill/>
        </p:spPr>
        <p:txBody>
          <a:bodyPr wrap="square" rtlCol="0">
            <a:spAutoFit/>
          </a:bodyPr>
          <a:lstStyle/>
          <a:p>
            <a:pPr>
              <a:defRPr/>
            </a:pPr>
            <a:r>
              <a:rPr lang="en-GB" sz="1600" u="sng" dirty="0"/>
              <a:t>Become a Student Facilitator</a:t>
            </a:r>
            <a:endParaRPr lang="en-GB" sz="1600" dirty="0"/>
          </a:p>
          <a:p>
            <a:pPr lvl="0">
              <a:defRPr/>
            </a:pPr>
            <a:r>
              <a:rPr lang="en-GB" sz="1600" dirty="0"/>
              <a:t>You can also </a:t>
            </a:r>
            <a:r>
              <a:rPr lang="en-GB" sz="1600" dirty="0" smtClean="0"/>
              <a:t>apply to </a:t>
            </a:r>
            <a:r>
              <a:rPr lang="en-GB" sz="1600" dirty="0"/>
              <a:t>train as a </a:t>
            </a:r>
            <a:r>
              <a:rPr lang="en-GB" sz="1600" b="1" dirty="0"/>
              <a:t>student facilitator </a:t>
            </a:r>
            <a:r>
              <a:rPr lang="en-GB" sz="1600" dirty="0"/>
              <a:t>and assist with delivering the Bystander training across our campuses and in the local community. Look </a:t>
            </a:r>
            <a:r>
              <a:rPr lang="en-GB" sz="1600" dirty="0" smtClean="0"/>
              <a:t>at these </a:t>
            </a:r>
            <a:r>
              <a:rPr lang="en-GB" sz="1600" dirty="0">
                <a:hlinkClick r:id="rId3"/>
              </a:rPr>
              <a:t>volunteering opportunities </a:t>
            </a:r>
            <a:r>
              <a:rPr lang="en-GB" sz="1600" dirty="0"/>
              <a:t>which are offered as part of the </a:t>
            </a:r>
            <a:r>
              <a:rPr lang="en-GB" sz="1600" dirty="0">
                <a:hlinkClick r:id="rId4"/>
              </a:rPr>
              <a:t>Students’ Union Beckett Award</a:t>
            </a:r>
            <a:r>
              <a:rPr lang="en-GB" sz="1600" dirty="0"/>
              <a:t>.</a:t>
            </a:r>
          </a:p>
        </p:txBody>
      </p:sp>
      <p:sp>
        <p:nvSpPr>
          <p:cNvPr id="9" name="TextBox 8">
            <a:extLst>
              <a:ext uri="{FF2B5EF4-FFF2-40B4-BE49-F238E27FC236}">
                <a16:creationId xmlns:a16="http://schemas.microsoft.com/office/drawing/2014/main" id="{6BFA37C6-1752-4DD3-9387-3DC777A82CA6}"/>
              </a:ext>
            </a:extLst>
          </p:cNvPr>
          <p:cNvSpPr txBox="1"/>
          <p:nvPr/>
        </p:nvSpPr>
        <p:spPr>
          <a:xfrm>
            <a:off x="263652" y="5767691"/>
            <a:ext cx="10398252" cy="584775"/>
          </a:xfrm>
          <a:prstGeom prst="rect">
            <a:avLst/>
          </a:prstGeom>
          <a:noFill/>
        </p:spPr>
        <p:txBody>
          <a:bodyPr wrap="square" rtlCol="0">
            <a:spAutoFit/>
          </a:bodyPr>
          <a:lstStyle/>
          <a:p>
            <a:pPr>
              <a:defRPr/>
            </a:pPr>
            <a:r>
              <a:rPr lang="en-GB" sz="1600" u="sng" dirty="0"/>
              <a:t>Take the Pledge</a:t>
            </a:r>
            <a:endParaRPr lang="en-GB" sz="1600" dirty="0"/>
          </a:p>
          <a:p>
            <a:pPr lvl="0">
              <a:defRPr/>
            </a:pPr>
            <a:r>
              <a:rPr lang="en-GB" sz="1600" dirty="0"/>
              <a:t>Over 1000 individuals, teams and businesses have joined us in ‘</a:t>
            </a:r>
            <a:r>
              <a:rPr lang="en-GB" sz="1600" dirty="0">
                <a:hlinkClick r:id="rId5"/>
              </a:rPr>
              <a:t>Taking the pledge</a:t>
            </a:r>
            <a:r>
              <a:rPr lang="en-GB" sz="1600" dirty="0"/>
              <a:t>’ to support the Zero Tolerance campaign.</a:t>
            </a:r>
          </a:p>
        </p:txBody>
      </p:sp>
      <p:sp>
        <p:nvSpPr>
          <p:cNvPr id="10" name="TextBox 9">
            <a:extLst>
              <a:ext uri="{FF2B5EF4-FFF2-40B4-BE49-F238E27FC236}">
                <a16:creationId xmlns:a16="http://schemas.microsoft.com/office/drawing/2014/main" id="{D2ED848F-1C5B-425B-900E-ED85713BDB1D}"/>
              </a:ext>
            </a:extLst>
          </p:cNvPr>
          <p:cNvSpPr txBox="1"/>
          <p:nvPr/>
        </p:nvSpPr>
        <p:spPr>
          <a:xfrm>
            <a:off x="263652" y="1877912"/>
            <a:ext cx="10748480" cy="646331"/>
          </a:xfrm>
          <a:prstGeom prst="rect">
            <a:avLst/>
          </a:prstGeom>
          <a:noFill/>
        </p:spPr>
        <p:txBody>
          <a:bodyPr wrap="square" rtlCol="0">
            <a:spAutoFit/>
          </a:bodyPr>
          <a:lstStyle/>
          <a:p>
            <a:r>
              <a:rPr lang="en-GB" i="1" dirty="0"/>
              <a:t>Thank you for taking the time to look through this important information about consent.  If you want to join us and get active in the Zero Tolerance campaign, here is how you can do it.</a:t>
            </a:r>
          </a:p>
        </p:txBody>
      </p:sp>
    </p:spTree>
    <p:extLst>
      <p:ext uri="{BB962C8B-B14F-4D97-AF65-F5344CB8AC3E}">
        <p14:creationId xmlns:p14="http://schemas.microsoft.com/office/powerpoint/2010/main" val="140271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6452049" y="458956"/>
            <a:ext cx="4868488" cy="6093976"/>
          </a:xfrm>
          <a:prstGeom prst="rect">
            <a:avLst/>
          </a:prstGeom>
          <a:ln>
            <a:solidFill>
              <a:schemeClr val="tx1"/>
            </a:solidFill>
          </a:ln>
        </p:spPr>
        <p:txBody>
          <a:bodyPr wrap="square">
            <a:spAutoFit/>
          </a:bodyPr>
          <a:lstStyle/>
          <a:p>
            <a:pPr lvl="0">
              <a:defRPr/>
            </a:pPr>
            <a:r>
              <a:rPr lang="en-GB" sz="3200" b="1" dirty="0"/>
              <a:t>Support for survivors </a:t>
            </a:r>
            <a:endParaRPr kumimoji="0" lang="en-GB" sz="3200" b="1" i="0" u="none" strike="noStrike" kern="1200" cap="none" spc="0" normalizeH="0" baseline="0" noProof="0" dirty="0">
              <a:ln>
                <a:noFill/>
              </a:ln>
              <a:effectLst/>
              <a:uLnTx/>
              <a:uFillTx/>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smtClean="0">
              <a:ln>
                <a:noFill/>
              </a:ln>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smtClean="0">
                <a:ln>
                  <a:noFill/>
                </a:ln>
                <a:effectLst/>
                <a:uLnTx/>
                <a:uFillTx/>
                <a:latin typeface="Calibri" panose="020F0502020204030204" pitchFamily="34" charset="0"/>
                <a:ea typeface="Calibri" panose="020F0502020204030204" pitchFamily="34" charset="0"/>
                <a:cs typeface="Calibri" panose="020F0502020204030204" pitchFamily="34" charset="0"/>
              </a:rPr>
              <a:t>At </a:t>
            </a:r>
            <a:r>
              <a:rPr kumimoji="0" lang="en-GB" sz="20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Leeds Beckett we do not tolerate sexual harassment and violence in any form, and we are committed to supporting you. If you choose to make a disclosure about an incident,  our specially trained staff will handle this sensitively and in confidence.   </a:t>
            </a:r>
            <a:endParaRPr kumimoji="0" lang="en-GB" sz="20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effectLst/>
              <a:uLnTx/>
              <a:uFillTx/>
              <a:latin typeface="Calibri" panose="020F0502020204030204"/>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effectLst/>
                <a:uLnTx/>
                <a:uFillTx/>
                <a:latin typeface="Calibri" panose="020F0502020204030204"/>
              </a:rPr>
              <a:t>On the Zero Tolerance </a:t>
            </a:r>
            <a:r>
              <a:rPr kumimoji="0" lang="en-GB" sz="2000" b="0" i="0" u="none" strike="noStrike" kern="1200" cap="none" spc="0" normalizeH="0" baseline="0" noProof="0" dirty="0" smtClean="0">
                <a:ln>
                  <a:noFill/>
                </a:ln>
                <a:effectLst/>
                <a:uLnTx/>
                <a:uFillTx/>
                <a:latin typeface="Calibri" panose="020F0502020204030204"/>
              </a:rPr>
              <a:t>website</a:t>
            </a:r>
            <a:r>
              <a:rPr kumimoji="0" lang="en-GB" sz="2000" b="0" i="0" u="none" strike="noStrike" kern="1200" cap="none" spc="0" normalizeH="0" baseline="0" noProof="0" dirty="0">
                <a:ln>
                  <a:noFill/>
                </a:ln>
                <a:effectLst/>
                <a:uLnTx/>
                <a:uFillTx/>
                <a:latin typeface="Calibri" panose="020F0502020204030204"/>
              </a:rPr>
              <a:t>, you can find information on the range of support </a:t>
            </a:r>
            <a:r>
              <a:rPr kumimoji="0" lang="en-GB" sz="2000" b="0" i="0" u="none" strike="noStrike" kern="1200" cap="none" spc="0" normalizeH="0" baseline="0" noProof="0" dirty="0" smtClean="0">
                <a:ln>
                  <a:noFill/>
                </a:ln>
                <a:effectLst/>
                <a:uLnTx/>
                <a:uFillTx/>
                <a:latin typeface="Calibri" panose="020F0502020204030204"/>
              </a:rPr>
              <a:t>options available </a:t>
            </a:r>
            <a:r>
              <a:rPr kumimoji="0" lang="en-GB" sz="2000" b="0" i="0" u="none" strike="noStrike" kern="1200" cap="none" spc="0" normalizeH="0" baseline="0" noProof="0" dirty="0">
                <a:ln>
                  <a:noFill/>
                </a:ln>
                <a:effectLst/>
                <a:uLnTx/>
                <a:uFillTx/>
                <a:latin typeface="Calibri" panose="020F0502020204030204"/>
              </a:rPr>
              <a:t>to our students within the </a:t>
            </a:r>
            <a:r>
              <a:rPr kumimoji="0" lang="en-GB" sz="2000" b="0" i="0" u="none" strike="noStrike" kern="1200" cap="none" spc="0" normalizeH="0" baseline="0" noProof="0" dirty="0" smtClean="0">
                <a:ln>
                  <a:noFill/>
                </a:ln>
                <a:effectLst/>
                <a:uLnTx/>
                <a:uFillTx/>
                <a:latin typeface="Calibri" panose="020F0502020204030204"/>
              </a:rPr>
              <a:t>University </a:t>
            </a:r>
            <a:r>
              <a:rPr kumimoji="0" lang="en-GB" sz="2000" b="0" i="0" u="none" strike="noStrike" kern="1200" cap="none" spc="0" normalizeH="0" baseline="0" noProof="0" dirty="0">
                <a:ln>
                  <a:noFill/>
                </a:ln>
                <a:effectLst/>
                <a:uLnTx/>
                <a:uFillTx/>
                <a:latin typeface="Calibri" panose="020F0502020204030204"/>
              </a:rPr>
              <a:t>and </a:t>
            </a:r>
            <a:r>
              <a:rPr kumimoji="0" lang="en-GB" sz="2000" b="0" i="0" u="none" strike="noStrike" kern="1200" cap="none" spc="0" normalizeH="0" baseline="0" noProof="0" dirty="0" smtClean="0">
                <a:ln>
                  <a:noFill/>
                </a:ln>
                <a:effectLst/>
                <a:uLnTx/>
                <a:uFillTx/>
                <a:latin typeface="Calibri" panose="020F0502020204030204"/>
              </a:rPr>
              <a:t>through specialist, external organisations.  </a:t>
            </a:r>
            <a:r>
              <a:rPr kumimoji="0" lang="en-GB" sz="2000" b="0" i="0" u="none" strike="noStrike" kern="1200" cap="none" spc="0" normalizeH="0" baseline="0" noProof="0" dirty="0">
                <a:ln>
                  <a:noFill/>
                </a:ln>
                <a:effectLst/>
                <a:uLnTx/>
                <a:uFillTx/>
                <a:latin typeface="Calibri" panose="020F0502020204030204"/>
              </a:rPr>
              <a:t>Whether you have been affected yourself by an incident or know someone who has been, there are places  you can choose to go for help whenever you are ready</a:t>
            </a:r>
            <a:r>
              <a:rPr kumimoji="0" lang="en-GB" sz="2000" b="0" i="0" u="none" strike="noStrike" kern="1200" cap="none" spc="0" normalizeH="0" baseline="0" noProof="0" dirty="0" smtClean="0">
                <a:ln>
                  <a:noFill/>
                </a:ln>
                <a:effectLst/>
                <a:uLnTx/>
                <a:uFillTx/>
                <a:latin typeface="Calibri" panose="020F0502020204030204"/>
              </a:rPr>
              <a:t>.</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effectLst/>
              <a:uLnTx/>
              <a:uFillTx/>
              <a:latin typeface="Calibri" panose="020F0502020204030204"/>
            </a:endParaRPr>
          </a:p>
        </p:txBody>
      </p:sp>
      <p:sp>
        <p:nvSpPr>
          <p:cNvPr id="8" name="Rectangle 7"/>
          <p:cNvSpPr/>
          <p:nvPr/>
        </p:nvSpPr>
        <p:spPr>
          <a:xfrm>
            <a:off x="378912" y="3429000"/>
            <a:ext cx="5382305" cy="3046988"/>
          </a:xfrm>
          <a:prstGeom prst="rect">
            <a:avLst/>
          </a:prstGeom>
          <a:ln>
            <a:solidFill>
              <a:schemeClr val="tx1"/>
            </a:solidFill>
          </a:ln>
        </p:spPr>
        <p:txBody>
          <a:bodyPr wrap="square">
            <a:spAutoFit/>
          </a:bodyPr>
          <a:lstStyle/>
          <a:p>
            <a:r>
              <a:rPr lang="en-GB" sz="2400" b="1" dirty="0">
                <a:hlinkClick r:id="rId2"/>
              </a:rPr>
              <a:t>Leeds Beckett Zero Tolerance Website </a:t>
            </a:r>
            <a:endParaRPr lang="en-GB" sz="24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b="1" dirty="0">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Calibri" panose="020F0502020204030204"/>
                <a:ea typeface="+mn-ea"/>
                <a:cs typeface="+mn-cs"/>
              </a:rPr>
              <a:t>Here you can: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i="0" u="none" strike="noStrike" kern="1200" cap="none" spc="0" normalizeH="0" baseline="0" noProof="0" dirty="0">
                <a:ln>
                  <a:noFill/>
                </a:ln>
                <a:effectLst/>
                <a:uLnTx/>
                <a:uFillTx/>
                <a:latin typeface="Calibri" panose="020F0502020204030204"/>
                <a:ea typeface="+mn-ea"/>
                <a:cs typeface="+mn-cs"/>
              </a:rPr>
              <a:t>Watch the Zero Tolerance </a:t>
            </a:r>
            <a:r>
              <a:rPr kumimoji="0" lang="en-GB" sz="2400" b="1" i="0" u="none" strike="noStrike" kern="1200" cap="none" spc="0" normalizeH="0" baseline="0" noProof="0" dirty="0">
                <a:ln>
                  <a:noFill/>
                </a:ln>
                <a:effectLst/>
                <a:uLnTx/>
                <a:uFillTx/>
                <a:latin typeface="Calibri" panose="020F0502020204030204"/>
                <a:ea typeface="+mn-ea"/>
                <a:cs typeface="+mn-cs"/>
                <a:hlinkClick r:id="rId3"/>
              </a:rPr>
              <a:t>video</a:t>
            </a:r>
            <a:endParaRPr kumimoji="0" lang="en-GB" sz="2400" b="1" i="0" u="none" strike="noStrike" kern="1200" cap="none" spc="0" normalizeH="0" baseline="0" noProof="0" dirty="0">
              <a:ln>
                <a:noFill/>
              </a:ln>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effectLst/>
                <a:uLnTx/>
                <a:uFillTx/>
                <a:latin typeface="Calibri" panose="020F0502020204030204"/>
                <a:ea typeface="+mn-ea"/>
                <a:cs typeface="+mn-cs"/>
                <a:hlinkClick r:id="rId4"/>
              </a:rPr>
              <a:t>Report</a:t>
            </a:r>
            <a:r>
              <a:rPr kumimoji="0" lang="en-GB" sz="2400" b="0" i="0" u="none" strike="noStrike" kern="1200" cap="none" spc="0" normalizeH="0" baseline="0" noProof="0" dirty="0">
                <a:ln>
                  <a:noFill/>
                </a:ln>
                <a:effectLst/>
                <a:uLnTx/>
                <a:uFillTx/>
                <a:latin typeface="Calibri" panose="020F0502020204030204"/>
                <a:ea typeface="+mn-ea"/>
                <a:cs typeface="+mn-cs"/>
                <a:hlinkClick r:id="rId4"/>
              </a:rPr>
              <a:t> </a:t>
            </a:r>
            <a:r>
              <a:rPr kumimoji="0" lang="en-GB" sz="2400" b="0" i="0" u="none" strike="noStrike" kern="1200" cap="none" spc="0" normalizeH="0" baseline="0" noProof="0" dirty="0">
                <a:ln>
                  <a:noFill/>
                </a:ln>
                <a:effectLst/>
                <a:uLnTx/>
                <a:uFillTx/>
                <a:latin typeface="Calibri" panose="020F0502020204030204"/>
                <a:ea typeface="+mn-ea"/>
                <a:cs typeface="+mn-cs"/>
              </a:rPr>
              <a:t>an incident  (anonymously if you prefer).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smtClean="0">
                <a:ln>
                  <a:noFill/>
                </a:ln>
                <a:effectLst/>
                <a:uLnTx/>
                <a:uFillTx/>
                <a:latin typeface="Calibri" panose="020F0502020204030204"/>
                <a:ea typeface="+mn-ea"/>
                <a:cs typeface="+mn-cs"/>
              </a:rPr>
              <a:t>Find information about the </a:t>
            </a:r>
            <a:r>
              <a:rPr kumimoji="0" lang="en-GB" sz="2400" b="1" i="0" u="none" strike="noStrike" kern="1200" cap="none" spc="0" normalizeH="0" baseline="0" noProof="0" dirty="0">
                <a:ln>
                  <a:noFill/>
                </a:ln>
                <a:effectLst/>
                <a:uLnTx/>
                <a:uFillTx/>
                <a:latin typeface="Calibri" panose="020F0502020204030204"/>
                <a:ea typeface="+mn-ea"/>
                <a:cs typeface="+mn-cs"/>
                <a:hlinkClick r:id="rId5"/>
              </a:rPr>
              <a:t>support </a:t>
            </a:r>
            <a:r>
              <a:rPr kumimoji="0" lang="en-GB" sz="2400" i="0" u="none" strike="noStrike" kern="1200" cap="none" spc="0" normalizeH="0" baseline="0" noProof="0" dirty="0" smtClean="0">
                <a:ln>
                  <a:noFill/>
                </a:ln>
                <a:effectLst/>
                <a:uLnTx/>
                <a:uFillTx/>
                <a:latin typeface="Calibri" panose="020F0502020204030204"/>
                <a:ea typeface="+mn-ea"/>
                <a:cs typeface="+mn-cs"/>
              </a:rPr>
              <a:t>available to </a:t>
            </a:r>
            <a:r>
              <a:rPr kumimoji="0" lang="en-GB" sz="2400" b="0" i="0" u="none" strike="noStrike" kern="1200" cap="none" spc="0" normalizeH="0" baseline="0" noProof="0" dirty="0" smtClean="0">
                <a:ln>
                  <a:noFill/>
                </a:ln>
                <a:effectLst/>
                <a:uLnTx/>
                <a:uFillTx/>
                <a:latin typeface="Calibri" panose="020F0502020204030204"/>
                <a:ea typeface="+mn-ea"/>
                <a:cs typeface="+mn-cs"/>
              </a:rPr>
              <a:t>you</a:t>
            </a:r>
            <a:r>
              <a:rPr kumimoji="0" lang="en-GB" sz="24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pic>
        <p:nvPicPr>
          <p:cNvPr id="9" name="Picture 8">
            <a:extLst>
              <a:ext uri="{FF2B5EF4-FFF2-40B4-BE49-F238E27FC236}">
                <a16:creationId xmlns:a16="http://schemas.microsoft.com/office/drawing/2014/main" id="{ED305F2A-7C4D-47B3-BE2C-D49FF499014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8912" y="269877"/>
            <a:ext cx="2701174" cy="2701174"/>
          </a:xfrm>
          <a:prstGeom prst="rect">
            <a:avLst/>
          </a:prstGeom>
        </p:spPr>
      </p:pic>
      <p:pic>
        <p:nvPicPr>
          <p:cNvPr id="6" name="Picture 5">
            <a:extLst>
              <a:ext uri="{FF2B5EF4-FFF2-40B4-BE49-F238E27FC236}">
                <a16:creationId xmlns:a16="http://schemas.microsoft.com/office/drawing/2014/main" id="{2E04BBC7-D373-47FF-8392-47005D5542B9}"/>
              </a:ext>
            </a:extLst>
          </p:cNvPr>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343192" y="296299"/>
            <a:ext cx="2736894" cy="2674751"/>
          </a:xfrm>
          <a:prstGeom prst="rect">
            <a:avLst/>
          </a:prstGeom>
          <a:noFill/>
          <a:ln>
            <a:noFill/>
          </a:ln>
        </p:spPr>
      </p:pic>
    </p:spTree>
    <p:extLst>
      <p:ext uri="{BB962C8B-B14F-4D97-AF65-F5344CB8AC3E}">
        <p14:creationId xmlns:p14="http://schemas.microsoft.com/office/powerpoint/2010/main" val="3933347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E04BBC7-D373-47FF-8392-47005D5542B9}"/>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343192" y="296300"/>
            <a:ext cx="1336139" cy="1321485"/>
          </a:xfrm>
          <a:prstGeom prst="rect">
            <a:avLst/>
          </a:prstGeom>
          <a:noFill/>
          <a:ln>
            <a:noFill/>
          </a:ln>
        </p:spPr>
      </p:pic>
      <p:sp>
        <p:nvSpPr>
          <p:cNvPr id="3" name="TextBox 2">
            <a:extLst>
              <a:ext uri="{FF2B5EF4-FFF2-40B4-BE49-F238E27FC236}">
                <a16:creationId xmlns:a16="http://schemas.microsoft.com/office/drawing/2014/main" id="{9CF4567C-7BA9-4A79-925B-597515FF0CC6}"/>
              </a:ext>
            </a:extLst>
          </p:cNvPr>
          <p:cNvSpPr txBox="1"/>
          <p:nvPr/>
        </p:nvSpPr>
        <p:spPr>
          <a:xfrm>
            <a:off x="1850076" y="1062834"/>
            <a:ext cx="6598979" cy="584775"/>
          </a:xfrm>
          <a:prstGeom prst="rect">
            <a:avLst/>
          </a:prstGeom>
          <a:noFill/>
        </p:spPr>
        <p:txBody>
          <a:bodyPr wrap="square" rtlCol="0">
            <a:spAutoFit/>
          </a:bodyPr>
          <a:lstStyle/>
          <a:p>
            <a:r>
              <a:rPr lang="en-GB" sz="3200" dirty="0"/>
              <a:t>Looking after yourself</a:t>
            </a:r>
          </a:p>
        </p:txBody>
      </p:sp>
      <p:sp>
        <p:nvSpPr>
          <p:cNvPr id="4" name="TextBox 3">
            <a:extLst>
              <a:ext uri="{FF2B5EF4-FFF2-40B4-BE49-F238E27FC236}">
                <a16:creationId xmlns:a16="http://schemas.microsoft.com/office/drawing/2014/main" id="{A8C10520-EF7C-4DD3-9AEB-62DB2AD6B792}"/>
              </a:ext>
            </a:extLst>
          </p:cNvPr>
          <p:cNvSpPr txBox="1"/>
          <p:nvPr/>
        </p:nvSpPr>
        <p:spPr>
          <a:xfrm>
            <a:off x="548640" y="2350008"/>
            <a:ext cx="10844784" cy="4154984"/>
          </a:xfrm>
          <a:prstGeom prst="rect">
            <a:avLst/>
          </a:prstGeom>
          <a:noFill/>
        </p:spPr>
        <p:txBody>
          <a:bodyPr wrap="square" rtlCol="0">
            <a:spAutoFit/>
          </a:bodyPr>
          <a:lstStyle/>
          <a:p>
            <a:r>
              <a:rPr lang="en-GB" sz="2400" dirty="0"/>
              <a:t>This information pack on consent has been put together by Student Services as part of a </a:t>
            </a:r>
            <a:r>
              <a:rPr lang="en-GB" sz="2400" dirty="0" smtClean="0"/>
              <a:t>joint campaign with the Students’ Union </a:t>
            </a:r>
            <a:r>
              <a:rPr lang="en-GB" sz="2400" dirty="0"/>
              <a:t>to embed a Zero Tolerance culture </a:t>
            </a:r>
            <a:r>
              <a:rPr lang="en-GB" sz="2400" dirty="0" smtClean="0"/>
              <a:t>towards </a:t>
            </a:r>
            <a:r>
              <a:rPr lang="en-GB" sz="2400" dirty="0"/>
              <a:t>sexual harassment and sexual </a:t>
            </a:r>
            <a:r>
              <a:rPr lang="en-GB" sz="2400" dirty="0" smtClean="0"/>
              <a:t>violence. It should take about 15-20 minutes to work through.</a:t>
            </a:r>
            <a:endParaRPr lang="en-GB" sz="2400" dirty="0"/>
          </a:p>
          <a:p>
            <a:endParaRPr lang="en-GB" sz="2400" dirty="0"/>
          </a:p>
          <a:p>
            <a:r>
              <a:rPr lang="en-GB" sz="2400" dirty="0"/>
              <a:t>If you have had a personal experience </a:t>
            </a:r>
            <a:r>
              <a:rPr lang="en-GB" sz="2400" dirty="0" smtClean="0"/>
              <a:t>of sexual harassment or violence, you may be affected by some of this content. You are free to decide whether you want to go through the slides now, or come back to complete them when you feel ready. </a:t>
            </a:r>
            <a:endParaRPr lang="en-GB" sz="2400" dirty="0"/>
          </a:p>
          <a:p>
            <a:endParaRPr lang="en-GB" sz="2400" dirty="0"/>
          </a:p>
          <a:p>
            <a:r>
              <a:rPr lang="en-GB" sz="2400" dirty="0"/>
              <a:t>Alternatively, you may want to </a:t>
            </a:r>
            <a:r>
              <a:rPr lang="en-GB" sz="2400" dirty="0" smtClean="0"/>
              <a:t>go direct to </a:t>
            </a:r>
            <a:r>
              <a:rPr lang="en-GB" sz="2400" dirty="0"/>
              <a:t>the last slide, which explains what the University has put in place to support survivors of sexual harassment and violence. </a:t>
            </a:r>
          </a:p>
        </p:txBody>
      </p:sp>
    </p:spTree>
    <p:extLst>
      <p:ext uri="{BB962C8B-B14F-4D97-AF65-F5344CB8AC3E}">
        <p14:creationId xmlns:p14="http://schemas.microsoft.com/office/powerpoint/2010/main" val="496909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D18FCDC-2CA0-442F-8856-59AB1EBAD6C0}"/>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343192" y="296300"/>
            <a:ext cx="1336139" cy="1321485"/>
          </a:xfrm>
          <a:prstGeom prst="rect">
            <a:avLst/>
          </a:prstGeom>
          <a:noFill/>
          <a:ln>
            <a:noFill/>
          </a:ln>
        </p:spPr>
      </p:pic>
      <p:sp>
        <p:nvSpPr>
          <p:cNvPr id="8" name="TextBox 7">
            <a:extLst>
              <a:ext uri="{FF2B5EF4-FFF2-40B4-BE49-F238E27FC236}">
                <a16:creationId xmlns:a16="http://schemas.microsoft.com/office/drawing/2014/main" id="{ED9E012E-761D-49A8-814A-D9BB80293CFF}"/>
              </a:ext>
            </a:extLst>
          </p:cNvPr>
          <p:cNvSpPr txBox="1"/>
          <p:nvPr/>
        </p:nvSpPr>
        <p:spPr>
          <a:xfrm>
            <a:off x="738553" y="2393493"/>
            <a:ext cx="5855677" cy="1569660"/>
          </a:xfrm>
          <a:prstGeom prst="rect">
            <a:avLst/>
          </a:prstGeom>
          <a:noFill/>
        </p:spPr>
        <p:txBody>
          <a:bodyPr wrap="square" rtlCol="0">
            <a:spAutoFit/>
          </a:bodyPr>
          <a:lstStyle/>
          <a:p>
            <a:r>
              <a:rPr lang="en-GB" sz="2400" i="1" dirty="0"/>
              <a:t>We want each and every one of our students to be safe and enjoy healthy, respectful relationships. Giving consent to having sex is an important part of this. </a:t>
            </a:r>
          </a:p>
        </p:txBody>
      </p:sp>
      <p:sp>
        <p:nvSpPr>
          <p:cNvPr id="9" name="TextBox 8">
            <a:extLst>
              <a:ext uri="{FF2B5EF4-FFF2-40B4-BE49-F238E27FC236}">
                <a16:creationId xmlns:a16="http://schemas.microsoft.com/office/drawing/2014/main" id="{D4EAD3E3-CE24-4DAF-864E-418FF0A308C9}"/>
              </a:ext>
            </a:extLst>
          </p:cNvPr>
          <p:cNvSpPr txBox="1"/>
          <p:nvPr/>
        </p:nvSpPr>
        <p:spPr>
          <a:xfrm>
            <a:off x="641838" y="4738862"/>
            <a:ext cx="10339754" cy="1477328"/>
          </a:xfrm>
          <a:prstGeom prst="rect">
            <a:avLst/>
          </a:prstGeom>
          <a:noFill/>
        </p:spPr>
        <p:txBody>
          <a:bodyPr wrap="square" rtlCol="0">
            <a:spAutoFit/>
          </a:bodyPr>
          <a:lstStyle/>
          <a:p>
            <a:pPr algn="ctr"/>
            <a:r>
              <a:rPr lang="en-GB" dirty="0"/>
              <a:t>"There is no place here for behaviour which undermines the dignity and human rights of other members of the community. None of us should adopt such behaviours, and none of us should accept or condone them. That is why I support and endorse the Zero Tolerance movement here at our university."</a:t>
            </a:r>
          </a:p>
          <a:p>
            <a:pPr algn="ctr"/>
            <a:r>
              <a:rPr lang="en-GB" dirty="0"/>
              <a:t> </a:t>
            </a:r>
          </a:p>
          <a:p>
            <a:pPr algn="ctr"/>
            <a:r>
              <a:rPr lang="en-GB" dirty="0"/>
              <a:t>Professor Peter </a:t>
            </a:r>
            <a:r>
              <a:rPr lang="en-GB" dirty="0" err="1"/>
              <a:t>Slee</a:t>
            </a:r>
            <a:r>
              <a:rPr lang="en-GB" dirty="0"/>
              <a:t>, Vice Chancellor</a:t>
            </a:r>
          </a:p>
        </p:txBody>
      </p:sp>
      <p:sp>
        <p:nvSpPr>
          <p:cNvPr id="10" name="AutoShape 2" descr="Related image">
            <a:extLst>
              <a:ext uri="{FF2B5EF4-FFF2-40B4-BE49-F238E27FC236}">
                <a16:creationId xmlns:a16="http://schemas.microsoft.com/office/drawing/2014/main" id="{0F7707B4-5B03-4BF7-B49E-71D163B05247}"/>
              </a:ext>
            </a:extLst>
          </p:cNvPr>
          <p:cNvSpPr>
            <a:spLocks noChangeAspect="1" noChangeArrowheads="1"/>
          </p:cNvSpPr>
          <p:nvPr/>
        </p:nvSpPr>
        <p:spPr bwMode="auto">
          <a:xfrm>
            <a:off x="7649307" y="947958"/>
            <a:ext cx="3578469" cy="357846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TextBox 12">
            <a:extLst>
              <a:ext uri="{FF2B5EF4-FFF2-40B4-BE49-F238E27FC236}">
                <a16:creationId xmlns:a16="http://schemas.microsoft.com/office/drawing/2014/main" id="{6B3F3251-0B29-43AD-8B4E-519797C81A07}"/>
              </a:ext>
            </a:extLst>
          </p:cNvPr>
          <p:cNvSpPr txBox="1"/>
          <p:nvPr/>
        </p:nvSpPr>
        <p:spPr>
          <a:xfrm>
            <a:off x="1850076" y="1062834"/>
            <a:ext cx="6598979" cy="584775"/>
          </a:xfrm>
          <a:prstGeom prst="rect">
            <a:avLst/>
          </a:prstGeom>
          <a:noFill/>
        </p:spPr>
        <p:txBody>
          <a:bodyPr wrap="square" rtlCol="0">
            <a:spAutoFit/>
          </a:bodyPr>
          <a:lstStyle/>
          <a:p>
            <a:r>
              <a:rPr lang="en-GB" sz="3200" dirty="0"/>
              <a:t>Consent means showing respect</a:t>
            </a:r>
          </a:p>
        </p:txBody>
      </p:sp>
      <p:pic>
        <p:nvPicPr>
          <p:cNvPr id="1026" name="Picture 2" descr="https://art-catalog.org/wp-content/uploads/2018/04/two-people-holding-hands-drawing-two-people-holding-hands.jpg"/>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8386091" y="2041451"/>
            <a:ext cx="2303128" cy="230955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094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E04BBC7-D373-47FF-8392-47005D5542B9}"/>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343192" y="296300"/>
            <a:ext cx="1336139" cy="1321485"/>
          </a:xfrm>
          <a:prstGeom prst="rect">
            <a:avLst/>
          </a:prstGeom>
          <a:noFill/>
          <a:ln>
            <a:noFill/>
          </a:ln>
        </p:spPr>
      </p:pic>
      <p:sp>
        <p:nvSpPr>
          <p:cNvPr id="3" name="TextBox 2">
            <a:extLst>
              <a:ext uri="{FF2B5EF4-FFF2-40B4-BE49-F238E27FC236}">
                <a16:creationId xmlns:a16="http://schemas.microsoft.com/office/drawing/2014/main" id="{9CF4567C-7BA9-4A79-925B-597515FF0CC6}"/>
              </a:ext>
            </a:extLst>
          </p:cNvPr>
          <p:cNvSpPr txBox="1"/>
          <p:nvPr/>
        </p:nvSpPr>
        <p:spPr>
          <a:xfrm>
            <a:off x="1850076" y="1062834"/>
            <a:ext cx="6598979" cy="584775"/>
          </a:xfrm>
          <a:prstGeom prst="rect">
            <a:avLst/>
          </a:prstGeom>
          <a:noFill/>
        </p:spPr>
        <p:txBody>
          <a:bodyPr wrap="square" rtlCol="0">
            <a:spAutoFit/>
          </a:bodyPr>
          <a:lstStyle/>
          <a:p>
            <a:r>
              <a:rPr lang="en-GB" sz="3200" dirty="0"/>
              <a:t>Consent – why it matters</a:t>
            </a:r>
          </a:p>
        </p:txBody>
      </p:sp>
      <p:sp>
        <p:nvSpPr>
          <p:cNvPr id="5" name="Speech Bubble: Oval 4">
            <a:extLst>
              <a:ext uri="{FF2B5EF4-FFF2-40B4-BE49-F238E27FC236}">
                <a16:creationId xmlns:a16="http://schemas.microsoft.com/office/drawing/2014/main" id="{DE7715C3-7364-4ED3-A064-63F8A4C05F1C}"/>
              </a:ext>
            </a:extLst>
          </p:cNvPr>
          <p:cNvSpPr/>
          <p:nvPr/>
        </p:nvSpPr>
        <p:spPr>
          <a:xfrm>
            <a:off x="3014794" y="2554403"/>
            <a:ext cx="3217381" cy="1644940"/>
          </a:xfrm>
          <a:prstGeom prst="wedgeEllipseCallou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400" dirty="0" smtClean="0"/>
              <a:t>During the year ending March 2017  it is estimated that 2% of adults experienced some form of sexual assault.  That is 646,000 victims.  </a:t>
            </a:r>
            <a:endParaRPr lang="en-GB" sz="1400" dirty="0"/>
          </a:p>
        </p:txBody>
      </p:sp>
      <p:sp>
        <p:nvSpPr>
          <p:cNvPr id="6" name="Speech Bubble: Oval 5">
            <a:extLst>
              <a:ext uri="{FF2B5EF4-FFF2-40B4-BE49-F238E27FC236}">
                <a16:creationId xmlns:a16="http://schemas.microsoft.com/office/drawing/2014/main" id="{B138CF6E-BFDC-4973-83D7-0FBFF6673EE7}"/>
              </a:ext>
            </a:extLst>
          </p:cNvPr>
          <p:cNvSpPr/>
          <p:nvPr/>
        </p:nvSpPr>
        <p:spPr>
          <a:xfrm>
            <a:off x="183545" y="1832647"/>
            <a:ext cx="3097713" cy="1557909"/>
          </a:xfrm>
          <a:prstGeom prst="wedgeEllipseCallou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It is estimated that 20% of women (3.4M) and 4% of </a:t>
            </a:r>
            <a:r>
              <a:rPr lang="en-GB" sz="1400" dirty="0"/>
              <a:t>men (631,000) </a:t>
            </a:r>
            <a:r>
              <a:rPr lang="en-GB" sz="1400" dirty="0" smtClean="0"/>
              <a:t>have experienced some form of sexual assault since the age of 16.</a:t>
            </a:r>
            <a:endParaRPr lang="en-GB" sz="1400" dirty="0"/>
          </a:p>
        </p:txBody>
      </p:sp>
      <p:sp>
        <p:nvSpPr>
          <p:cNvPr id="8" name="Speech Bubble: Oval 7">
            <a:extLst>
              <a:ext uri="{FF2B5EF4-FFF2-40B4-BE49-F238E27FC236}">
                <a16:creationId xmlns:a16="http://schemas.microsoft.com/office/drawing/2014/main" id="{E8CA2307-9A09-4D28-8A57-1391320AA892}"/>
              </a:ext>
            </a:extLst>
          </p:cNvPr>
          <p:cNvSpPr/>
          <p:nvPr/>
        </p:nvSpPr>
        <p:spPr>
          <a:xfrm>
            <a:off x="8962860" y="3905202"/>
            <a:ext cx="3127248" cy="1527048"/>
          </a:xfrm>
          <a:prstGeom prst="wedgeEllipseCallou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400" dirty="0" smtClean="0"/>
              <a:t>83% </a:t>
            </a:r>
            <a:r>
              <a:rPr lang="en-GB" sz="1400" dirty="0"/>
              <a:t>of </a:t>
            </a:r>
            <a:r>
              <a:rPr lang="en-GB" sz="1400" dirty="0" smtClean="0"/>
              <a:t>female victims </a:t>
            </a:r>
            <a:r>
              <a:rPr lang="en-GB" sz="1400" dirty="0"/>
              <a:t>know the perpetrator prior to the offence </a:t>
            </a:r>
          </a:p>
        </p:txBody>
      </p:sp>
      <p:sp>
        <p:nvSpPr>
          <p:cNvPr id="9" name="Rectangle 8">
            <a:extLst>
              <a:ext uri="{FF2B5EF4-FFF2-40B4-BE49-F238E27FC236}">
                <a16:creationId xmlns:a16="http://schemas.microsoft.com/office/drawing/2014/main" id="{BED5A01A-E7AD-47CB-8C1C-AE5154A626B6}"/>
              </a:ext>
            </a:extLst>
          </p:cNvPr>
          <p:cNvSpPr/>
          <p:nvPr/>
        </p:nvSpPr>
        <p:spPr>
          <a:xfrm>
            <a:off x="176971" y="5797647"/>
            <a:ext cx="7564950" cy="646331"/>
          </a:xfrm>
          <a:prstGeom prst="rect">
            <a:avLst/>
          </a:prstGeom>
          <a:ln>
            <a:solidFill>
              <a:schemeClr val="tx1"/>
            </a:solidFill>
          </a:ln>
        </p:spPr>
        <p:txBody>
          <a:bodyPr wrap="square">
            <a:spAutoFit/>
          </a:bodyPr>
          <a:lstStyle/>
          <a:p>
            <a:pPr lvl="0">
              <a:defRPr/>
            </a:pPr>
            <a:r>
              <a:rPr lang="en-GB" dirty="0" smtClean="0"/>
              <a:t>These </a:t>
            </a:r>
            <a:r>
              <a:rPr lang="en-GB" dirty="0"/>
              <a:t>figures come from </a:t>
            </a:r>
            <a:r>
              <a:rPr lang="en-GB" i="1" dirty="0" smtClean="0">
                <a:hlinkClick r:id="rId3"/>
              </a:rPr>
              <a:t>Sexual Offences in England and Wales Crime Survey: year ending March 2017</a:t>
            </a:r>
            <a:r>
              <a:rPr lang="en-GB" dirty="0" smtClean="0"/>
              <a:t>, published by the Office for National Statistics.</a:t>
            </a:r>
            <a:endParaRPr lang="en-GB" dirty="0"/>
          </a:p>
        </p:txBody>
      </p:sp>
      <p:sp>
        <p:nvSpPr>
          <p:cNvPr id="12" name="Speech Bubble: Oval 7">
            <a:extLst>
              <a:ext uri="{FF2B5EF4-FFF2-40B4-BE49-F238E27FC236}">
                <a16:creationId xmlns:a16="http://schemas.microsoft.com/office/drawing/2014/main" id="{E8CA2307-9A09-4D28-8A57-1391320AA892}"/>
              </a:ext>
            </a:extLst>
          </p:cNvPr>
          <p:cNvSpPr/>
          <p:nvPr/>
        </p:nvSpPr>
        <p:spPr>
          <a:xfrm>
            <a:off x="6011943" y="3300846"/>
            <a:ext cx="3127248" cy="1527048"/>
          </a:xfrm>
          <a:prstGeom prst="wedgeEllipseCallou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400" dirty="0" smtClean="0"/>
              <a:t>People aged 16-24 are significantly more likely to be victims of sexual assault</a:t>
            </a:r>
            <a:endParaRPr lang="en-GB" sz="1400" dirty="0"/>
          </a:p>
        </p:txBody>
      </p:sp>
    </p:spTree>
    <p:extLst>
      <p:ext uri="{BB962C8B-B14F-4D97-AF65-F5344CB8AC3E}">
        <p14:creationId xmlns:p14="http://schemas.microsoft.com/office/powerpoint/2010/main" val="11232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par>
                                <p:cTn id="18" presetID="2" presetClass="entr" presetSubtype="4"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E04BBC7-D373-47FF-8392-47005D5542B9}"/>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343192" y="296300"/>
            <a:ext cx="1336139" cy="1321485"/>
          </a:xfrm>
          <a:prstGeom prst="rect">
            <a:avLst/>
          </a:prstGeom>
          <a:noFill/>
          <a:ln>
            <a:noFill/>
          </a:ln>
        </p:spPr>
      </p:pic>
      <p:sp>
        <p:nvSpPr>
          <p:cNvPr id="3" name="TextBox 2">
            <a:extLst>
              <a:ext uri="{FF2B5EF4-FFF2-40B4-BE49-F238E27FC236}">
                <a16:creationId xmlns:a16="http://schemas.microsoft.com/office/drawing/2014/main" id="{43EB2B16-ACC5-4955-A5DF-EFAD82C7E094}"/>
              </a:ext>
            </a:extLst>
          </p:cNvPr>
          <p:cNvSpPr txBox="1"/>
          <p:nvPr/>
        </p:nvSpPr>
        <p:spPr>
          <a:xfrm>
            <a:off x="1850076" y="1062834"/>
            <a:ext cx="7101900" cy="584775"/>
          </a:xfrm>
          <a:prstGeom prst="rect">
            <a:avLst/>
          </a:prstGeom>
          <a:noFill/>
        </p:spPr>
        <p:txBody>
          <a:bodyPr wrap="square" rtlCol="0">
            <a:spAutoFit/>
          </a:bodyPr>
          <a:lstStyle/>
          <a:p>
            <a:r>
              <a:rPr lang="en-GB" sz="3200" dirty="0"/>
              <a:t>Consent – what does it mean in practice?</a:t>
            </a:r>
          </a:p>
        </p:txBody>
      </p:sp>
      <p:sp>
        <p:nvSpPr>
          <p:cNvPr id="4" name="Rectangle 3">
            <a:extLst>
              <a:ext uri="{FF2B5EF4-FFF2-40B4-BE49-F238E27FC236}">
                <a16:creationId xmlns:a16="http://schemas.microsoft.com/office/drawing/2014/main" id="{39102022-0A5D-4DED-9CB6-9A994DC80D93}"/>
              </a:ext>
            </a:extLst>
          </p:cNvPr>
          <p:cNvSpPr/>
          <p:nvPr/>
        </p:nvSpPr>
        <p:spPr>
          <a:xfrm>
            <a:off x="343192" y="2296929"/>
            <a:ext cx="9322016" cy="830997"/>
          </a:xfrm>
          <a:prstGeom prst="rect">
            <a:avLst/>
          </a:prstGeom>
        </p:spPr>
        <p:txBody>
          <a:bodyPr wrap="square">
            <a:spAutoFit/>
          </a:bodyPr>
          <a:lstStyle/>
          <a:p>
            <a:r>
              <a:rPr lang="en-GB" sz="2400" dirty="0"/>
              <a:t>The law in the UK defines </a:t>
            </a:r>
            <a:r>
              <a:rPr lang="en-GB" sz="2400" b="1" u="sng" dirty="0"/>
              <a:t>consent</a:t>
            </a:r>
            <a:r>
              <a:rPr lang="en-GB" sz="2400" dirty="0"/>
              <a:t> as being given when someone agrees “</a:t>
            </a:r>
            <a:r>
              <a:rPr lang="en-GB" sz="2400" dirty="0">
                <a:solidFill>
                  <a:srgbClr val="FF0000"/>
                </a:solidFill>
              </a:rPr>
              <a:t>by choice, and has the freedom and capacity to make that choice</a:t>
            </a:r>
            <a:r>
              <a:rPr lang="en-GB" sz="2400" dirty="0"/>
              <a:t>”.</a:t>
            </a:r>
          </a:p>
        </p:txBody>
      </p:sp>
      <p:sp>
        <p:nvSpPr>
          <p:cNvPr id="5" name="TextBox 4">
            <a:extLst>
              <a:ext uri="{FF2B5EF4-FFF2-40B4-BE49-F238E27FC236}">
                <a16:creationId xmlns:a16="http://schemas.microsoft.com/office/drawing/2014/main" id="{8CD4BB78-F92C-4DEF-960E-9D76666E4680}"/>
              </a:ext>
            </a:extLst>
          </p:cNvPr>
          <p:cNvSpPr txBox="1"/>
          <p:nvPr/>
        </p:nvSpPr>
        <p:spPr>
          <a:xfrm>
            <a:off x="343191" y="3836894"/>
            <a:ext cx="7233266" cy="1200329"/>
          </a:xfrm>
          <a:prstGeom prst="rect">
            <a:avLst/>
          </a:prstGeom>
          <a:noFill/>
        </p:spPr>
        <p:txBody>
          <a:bodyPr wrap="square" rtlCol="0">
            <a:spAutoFit/>
          </a:bodyPr>
          <a:lstStyle/>
          <a:p>
            <a:r>
              <a:rPr lang="en-GB" dirty="0" smtClean="0"/>
              <a:t>Click on the link to watch this video:</a:t>
            </a:r>
          </a:p>
          <a:p>
            <a:endParaRPr lang="en-GB" dirty="0"/>
          </a:p>
          <a:p>
            <a:r>
              <a:rPr lang="en-GB" dirty="0" smtClean="0">
                <a:solidFill>
                  <a:schemeClr val="bg1"/>
                </a:solidFill>
                <a:hlinkClick r:id="rId3"/>
              </a:rPr>
              <a:t>‘ Whether it’s sex or tea, consent is everything…’</a:t>
            </a:r>
            <a:endParaRPr lang="en-GB" dirty="0">
              <a:solidFill>
                <a:schemeClr val="bg1"/>
              </a:solidFill>
            </a:endParaRPr>
          </a:p>
          <a:p>
            <a:endParaRPr lang="en-GB" dirty="0"/>
          </a:p>
        </p:txBody>
      </p:sp>
      <p:sp>
        <p:nvSpPr>
          <p:cNvPr id="7" name="Rectangle 6">
            <a:extLst>
              <a:ext uri="{FF2B5EF4-FFF2-40B4-BE49-F238E27FC236}">
                <a16:creationId xmlns:a16="http://schemas.microsoft.com/office/drawing/2014/main" id="{9DECA2A3-FE9C-4161-B18B-201BEFF0C1DC}"/>
              </a:ext>
            </a:extLst>
          </p:cNvPr>
          <p:cNvSpPr/>
          <p:nvPr/>
        </p:nvSpPr>
        <p:spPr>
          <a:xfrm>
            <a:off x="15840263" y="8373140"/>
            <a:ext cx="2892669" cy="29454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i="1" dirty="0">
              <a:solidFill>
                <a:schemeClr val="tx1"/>
              </a:solidFill>
            </a:endParaRPr>
          </a:p>
        </p:txBody>
      </p:sp>
      <p:pic>
        <p:nvPicPr>
          <p:cNvPr id="2050" name="Picture 2" descr="https://upload.wikimedia.org/wikipedia/commons/thumb/b/b8/Mug_of_Tea.JPG/260px-Mug_of_Te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61892" y="4053552"/>
            <a:ext cx="2476500" cy="1857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050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050"/>
                                        </p:tgtEl>
                                        <p:attrNameLst>
                                          <p:attrName>style.visibility</p:attrName>
                                        </p:attrNameLst>
                                      </p:cBhvr>
                                      <p:to>
                                        <p:strVal val="visible"/>
                                      </p:to>
                                    </p:set>
                                    <p:anim calcmode="lin" valueType="num">
                                      <p:cBhvr additive="base">
                                        <p:cTn id="15" dur="500" fill="hold"/>
                                        <p:tgtEl>
                                          <p:spTgt spid="2050"/>
                                        </p:tgtEl>
                                        <p:attrNameLst>
                                          <p:attrName>ppt_x</p:attrName>
                                        </p:attrNameLst>
                                      </p:cBhvr>
                                      <p:tavLst>
                                        <p:tav tm="0">
                                          <p:val>
                                            <p:strVal val="#ppt_x"/>
                                          </p:val>
                                        </p:tav>
                                        <p:tav tm="100000">
                                          <p:val>
                                            <p:strVal val="#ppt_x"/>
                                          </p:val>
                                        </p:tav>
                                      </p:tavLst>
                                    </p:anim>
                                    <p:anim calcmode="lin" valueType="num">
                                      <p:cBhvr additive="base">
                                        <p:cTn id="16"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E04BBC7-D373-47FF-8392-47005D5542B9}"/>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343192" y="296300"/>
            <a:ext cx="1336139" cy="1321485"/>
          </a:xfrm>
          <a:prstGeom prst="rect">
            <a:avLst/>
          </a:prstGeom>
          <a:noFill/>
          <a:ln>
            <a:noFill/>
          </a:ln>
        </p:spPr>
      </p:pic>
      <p:sp>
        <p:nvSpPr>
          <p:cNvPr id="3" name="TextBox 2">
            <a:extLst>
              <a:ext uri="{FF2B5EF4-FFF2-40B4-BE49-F238E27FC236}">
                <a16:creationId xmlns:a16="http://schemas.microsoft.com/office/drawing/2014/main" id="{4D093D17-9766-43E7-845C-9B633C14351B}"/>
              </a:ext>
            </a:extLst>
          </p:cNvPr>
          <p:cNvSpPr txBox="1"/>
          <p:nvPr/>
        </p:nvSpPr>
        <p:spPr>
          <a:xfrm>
            <a:off x="1876453" y="1033010"/>
            <a:ext cx="8601516" cy="584775"/>
          </a:xfrm>
          <a:prstGeom prst="rect">
            <a:avLst/>
          </a:prstGeom>
          <a:noFill/>
        </p:spPr>
        <p:txBody>
          <a:bodyPr wrap="square" rtlCol="0">
            <a:spAutoFit/>
          </a:bodyPr>
          <a:lstStyle/>
          <a:p>
            <a:r>
              <a:rPr lang="en-GB" sz="3200" dirty="0"/>
              <a:t>Consent – shifting the blame</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0473" y="1965796"/>
            <a:ext cx="5871796" cy="4605165"/>
          </a:xfrm>
          <a:prstGeom prst="rect">
            <a:avLst/>
          </a:prstGeom>
          <a:ln>
            <a:solidFill>
              <a:schemeClr val="tx1"/>
            </a:solidFill>
          </a:ln>
        </p:spPr>
      </p:pic>
      <p:sp>
        <p:nvSpPr>
          <p:cNvPr id="5" name="TextBox 4"/>
          <p:cNvSpPr txBox="1"/>
          <p:nvPr/>
        </p:nvSpPr>
        <p:spPr>
          <a:xfrm>
            <a:off x="527538" y="1837592"/>
            <a:ext cx="4352193" cy="3077766"/>
          </a:xfrm>
          <a:prstGeom prst="rect">
            <a:avLst/>
          </a:prstGeom>
          <a:noFill/>
        </p:spPr>
        <p:txBody>
          <a:bodyPr wrap="square" rtlCol="0">
            <a:spAutoFit/>
          </a:bodyPr>
          <a:lstStyle/>
          <a:p>
            <a:r>
              <a:rPr lang="en-GB" sz="1600" dirty="0" smtClean="0"/>
              <a:t>There are factors which some people see as a reason to shift the blame away from the perpetrator and on to the victim. </a:t>
            </a:r>
          </a:p>
          <a:p>
            <a:endParaRPr lang="en-GB" sz="1600" dirty="0"/>
          </a:p>
          <a:p>
            <a:r>
              <a:rPr lang="en-GB" sz="1600" dirty="0" smtClean="0"/>
              <a:t>According to the 2013/14 Crime Survey, victims were regarded as completely or partially responsible for the offence by:</a:t>
            </a:r>
          </a:p>
          <a:p>
            <a:endParaRPr lang="en-GB" sz="1600" dirty="0" smtClean="0"/>
          </a:p>
          <a:p>
            <a:r>
              <a:rPr lang="en-GB" sz="1600" dirty="0" smtClean="0">
                <a:solidFill>
                  <a:srgbClr val="FF0000"/>
                </a:solidFill>
              </a:rPr>
              <a:t>33%</a:t>
            </a:r>
            <a:r>
              <a:rPr lang="en-GB" sz="1600" dirty="0" smtClean="0"/>
              <a:t> of respondents (when victims were drunk)</a:t>
            </a:r>
          </a:p>
          <a:p>
            <a:r>
              <a:rPr lang="en-GB" sz="1600" dirty="0" smtClean="0">
                <a:solidFill>
                  <a:srgbClr val="FF0000"/>
                </a:solidFill>
              </a:rPr>
              <a:t>40%</a:t>
            </a:r>
            <a:r>
              <a:rPr lang="en-GB" sz="1600" dirty="0" smtClean="0"/>
              <a:t> (when victims under the influence of drugs) </a:t>
            </a:r>
          </a:p>
          <a:p>
            <a:r>
              <a:rPr lang="en-GB" sz="1600" dirty="0" smtClean="0">
                <a:solidFill>
                  <a:srgbClr val="FF0000"/>
                </a:solidFill>
              </a:rPr>
              <a:t>44%</a:t>
            </a:r>
            <a:r>
              <a:rPr lang="en-GB" sz="1600" dirty="0" smtClean="0"/>
              <a:t> (when victims had been flirting) </a:t>
            </a:r>
            <a:endParaRPr lang="en-GB" sz="1600" dirty="0"/>
          </a:p>
          <a:p>
            <a:endParaRPr lang="en-GB" dirty="0" smtClean="0"/>
          </a:p>
        </p:txBody>
      </p:sp>
      <p:sp>
        <p:nvSpPr>
          <p:cNvPr id="8" name="TextBox 7"/>
          <p:cNvSpPr txBox="1"/>
          <p:nvPr/>
        </p:nvSpPr>
        <p:spPr>
          <a:xfrm>
            <a:off x="527538" y="5001301"/>
            <a:ext cx="4404946" cy="1569660"/>
          </a:xfrm>
          <a:prstGeom prst="rect">
            <a:avLst/>
          </a:prstGeom>
          <a:noFill/>
          <a:ln>
            <a:solidFill>
              <a:schemeClr val="tx1"/>
            </a:solidFill>
          </a:ln>
        </p:spPr>
        <p:txBody>
          <a:bodyPr wrap="square" rtlCol="0">
            <a:spAutoFit/>
          </a:bodyPr>
          <a:lstStyle/>
          <a:p>
            <a:r>
              <a:rPr lang="en-GB" sz="1600" dirty="0"/>
              <a:t>This graph is taken from:</a:t>
            </a:r>
            <a:endParaRPr lang="en-GB" sz="1600" dirty="0">
              <a:hlinkClick r:id="rId4"/>
            </a:endParaRPr>
          </a:p>
          <a:p>
            <a:r>
              <a:rPr lang="en-GB" sz="1600" dirty="0">
                <a:hlinkClick r:id="rId4"/>
              </a:rPr>
              <a:t>Violent Crime and Sexual Offences - Intimate Personal Violence and Serious Sexual Assault</a:t>
            </a:r>
            <a:r>
              <a:rPr lang="en-GB" sz="1600" dirty="0"/>
              <a:t>, published by the Office for National Statistics based on findings from the 2013/14 Crime Survey for England and Wales and police recorded crime</a:t>
            </a:r>
            <a:r>
              <a:rPr lang="en-GB" sz="1600" dirty="0" smtClean="0"/>
              <a:t>.</a:t>
            </a:r>
            <a:endParaRPr lang="en-GB" dirty="0"/>
          </a:p>
        </p:txBody>
      </p:sp>
    </p:spTree>
    <p:extLst>
      <p:ext uri="{BB962C8B-B14F-4D97-AF65-F5344CB8AC3E}">
        <p14:creationId xmlns:p14="http://schemas.microsoft.com/office/powerpoint/2010/main" val="42608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E04BBC7-D373-47FF-8392-47005D5542B9}"/>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343192" y="296300"/>
            <a:ext cx="1336139" cy="1321485"/>
          </a:xfrm>
          <a:prstGeom prst="rect">
            <a:avLst/>
          </a:prstGeom>
          <a:noFill/>
          <a:ln>
            <a:noFill/>
          </a:ln>
        </p:spPr>
      </p:pic>
      <p:sp>
        <p:nvSpPr>
          <p:cNvPr id="3" name="TextBox 2">
            <a:extLst>
              <a:ext uri="{FF2B5EF4-FFF2-40B4-BE49-F238E27FC236}">
                <a16:creationId xmlns:a16="http://schemas.microsoft.com/office/drawing/2014/main" id="{4D093D17-9766-43E7-845C-9B633C14351B}"/>
              </a:ext>
            </a:extLst>
          </p:cNvPr>
          <p:cNvSpPr txBox="1"/>
          <p:nvPr/>
        </p:nvSpPr>
        <p:spPr>
          <a:xfrm>
            <a:off x="1850076" y="1062834"/>
            <a:ext cx="8601516" cy="584775"/>
          </a:xfrm>
          <a:prstGeom prst="rect">
            <a:avLst/>
          </a:prstGeom>
          <a:noFill/>
        </p:spPr>
        <p:txBody>
          <a:bodyPr wrap="square" rtlCol="0">
            <a:spAutoFit/>
          </a:bodyPr>
          <a:lstStyle/>
          <a:p>
            <a:r>
              <a:rPr lang="en-GB" sz="3200" dirty="0"/>
              <a:t>Consent – myths v realities</a:t>
            </a:r>
          </a:p>
        </p:txBody>
      </p:sp>
      <p:sp>
        <p:nvSpPr>
          <p:cNvPr id="4" name="Rectangle 3">
            <a:extLst>
              <a:ext uri="{FF2B5EF4-FFF2-40B4-BE49-F238E27FC236}">
                <a16:creationId xmlns:a16="http://schemas.microsoft.com/office/drawing/2014/main" id="{93010CAC-B9B3-490A-A078-99482EA44FCC}"/>
              </a:ext>
            </a:extLst>
          </p:cNvPr>
          <p:cNvSpPr/>
          <p:nvPr/>
        </p:nvSpPr>
        <p:spPr>
          <a:xfrm>
            <a:off x="343192" y="2502331"/>
            <a:ext cx="11059376" cy="461665"/>
          </a:xfrm>
          <a:prstGeom prst="rect">
            <a:avLst/>
          </a:prstGeom>
        </p:spPr>
        <p:txBody>
          <a:bodyPr wrap="square">
            <a:spAutoFit/>
          </a:bodyPr>
          <a:lstStyle/>
          <a:p>
            <a:pPr lvl="0"/>
            <a:endParaRPr lang="en-GB" sz="2400" dirty="0"/>
          </a:p>
        </p:txBody>
      </p:sp>
      <p:sp>
        <p:nvSpPr>
          <p:cNvPr id="8" name="TextBox 7">
            <a:extLst>
              <a:ext uri="{FF2B5EF4-FFF2-40B4-BE49-F238E27FC236}">
                <a16:creationId xmlns:a16="http://schemas.microsoft.com/office/drawing/2014/main" id="{E2049D17-CA55-4871-97FA-A5BBACEF1AE5}"/>
              </a:ext>
            </a:extLst>
          </p:cNvPr>
          <p:cNvSpPr txBox="1"/>
          <p:nvPr/>
        </p:nvSpPr>
        <p:spPr>
          <a:xfrm>
            <a:off x="579529" y="5600971"/>
            <a:ext cx="10823039" cy="1107996"/>
          </a:xfrm>
          <a:prstGeom prst="rect">
            <a:avLst/>
          </a:prstGeom>
          <a:noFill/>
          <a:ln>
            <a:solidFill>
              <a:schemeClr val="tx1"/>
            </a:solidFill>
          </a:ln>
        </p:spPr>
        <p:txBody>
          <a:bodyPr wrap="square" rtlCol="0">
            <a:spAutoFit/>
          </a:bodyPr>
          <a:lstStyle/>
          <a:p>
            <a:r>
              <a:rPr lang="en-GB" sz="1600" i="1" dirty="0" smtClean="0"/>
              <a:t>Alison Saunders, Head of the Crown Prosecution Service, has said that every defendant accused of rape should always be asked to prove their alleged victim was consenting. </a:t>
            </a:r>
          </a:p>
          <a:p>
            <a:endParaRPr lang="en-GB" sz="1600" i="1" dirty="0"/>
          </a:p>
          <a:p>
            <a:r>
              <a:rPr lang="en-GB" dirty="0" smtClean="0"/>
              <a:t>Watch this video </a:t>
            </a:r>
            <a:r>
              <a:rPr lang="en-GB" dirty="0">
                <a:hlinkClick r:id="rId3"/>
              </a:rPr>
              <a:t>Myths and Stereotypes about what #</a:t>
            </a:r>
            <a:r>
              <a:rPr lang="en-GB" dirty="0" err="1" smtClean="0">
                <a:hlinkClick r:id="rId3"/>
              </a:rPr>
              <a:t>ConsentIs</a:t>
            </a:r>
            <a:r>
              <a:rPr lang="en-GB" dirty="0" smtClean="0"/>
              <a:t> and take </a:t>
            </a:r>
            <a:r>
              <a:rPr lang="en-GB" dirty="0"/>
              <a:t>a look at the </a:t>
            </a:r>
            <a:r>
              <a:rPr lang="en-GB" dirty="0">
                <a:hlinkClick r:id="rId4"/>
              </a:rPr>
              <a:t>Rape Crisis </a:t>
            </a:r>
            <a:r>
              <a:rPr lang="en-GB" dirty="0" smtClean="0"/>
              <a:t>website.   </a:t>
            </a:r>
            <a:endParaRPr lang="en-GB" dirty="0"/>
          </a:p>
        </p:txBody>
      </p:sp>
      <p:sp>
        <p:nvSpPr>
          <p:cNvPr id="6" name="TextBox 5">
            <a:extLst>
              <a:ext uri="{FF2B5EF4-FFF2-40B4-BE49-F238E27FC236}">
                <a16:creationId xmlns:a16="http://schemas.microsoft.com/office/drawing/2014/main" id="{5435E423-26F2-4958-BC7D-C302E422AFF7}"/>
              </a:ext>
            </a:extLst>
          </p:cNvPr>
          <p:cNvSpPr txBox="1"/>
          <p:nvPr/>
        </p:nvSpPr>
        <p:spPr>
          <a:xfrm>
            <a:off x="301106" y="1848617"/>
            <a:ext cx="11699456" cy="707886"/>
          </a:xfrm>
          <a:prstGeom prst="rect">
            <a:avLst/>
          </a:prstGeom>
          <a:noFill/>
        </p:spPr>
        <p:txBody>
          <a:bodyPr wrap="square" rtlCol="0">
            <a:spAutoFit/>
          </a:bodyPr>
          <a:lstStyle/>
          <a:p>
            <a:pPr algn="ctr"/>
            <a:r>
              <a:rPr lang="en-GB" sz="2000" b="1" dirty="0" smtClean="0">
                <a:solidFill>
                  <a:srgbClr val="FF0000"/>
                </a:solidFill>
              </a:rPr>
              <a:t>The </a:t>
            </a:r>
            <a:r>
              <a:rPr lang="en-GB" sz="2000" b="1" dirty="0">
                <a:solidFill>
                  <a:srgbClr val="FF0000"/>
                </a:solidFill>
              </a:rPr>
              <a:t>law is clear: having any kind of sex without getting consent is illegal and is rape or sexual assault</a:t>
            </a:r>
            <a:r>
              <a:rPr lang="en-GB" sz="2000" b="1" dirty="0" smtClean="0">
                <a:solidFill>
                  <a:srgbClr val="FF0000"/>
                </a:solidFill>
              </a:rPr>
              <a:t>.</a:t>
            </a:r>
          </a:p>
          <a:p>
            <a:pPr algn="ctr"/>
            <a:r>
              <a:rPr lang="en-GB" sz="2000" dirty="0" smtClean="0">
                <a:solidFill>
                  <a:srgbClr val="FF0000"/>
                </a:solidFill>
              </a:rPr>
              <a:t>Trying to shift the blame will not work.</a:t>
            </a:r>
            <a:endParaRPr lang="en-GB" dirty="0"/>
          </a:p>
        </p:txBody>
      </p:sp>
      <p:sp>
        <p:nvSpPr>
          <p:cNvPr id="7" name="Rounded Rectangular Callout 6"/>
          <p:cNvSpPr/>
          <p:nvPr/>
        </p:nvSpPr>
        <p:spPr>
          <a:xfrm>
            <a:off x="435938" y="2757511"/>
            <a:ext cx="1863635" cy="1046357"/>
          </a:xfrm>
          <a:prstGeom prst="wedgeRoundRect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Myth</a:t>
            </a:r>
            <a:r>
              <a:rPr lang="en-GB" sz="1200" dirty="0" smtClean="0">
                <a:solidFill>
                  <a:schemeClr val="tx1"/>
                </a:solidFill>
              </a:rPr>
              <a:t>: Anyone under the influence of drugs or alcohol is asking for it </a:t>
            </a:r>
          </a:p>
          <a:p>
            <a:pPr algn="ctr"/>
            <a:endParaRPr lang="en-GB" sz="1200" dirty="0">
              <a:solidFill>
                <a:schemeClr val="tx1"/>
              </a:solidFill>
            </a:endParaRPr>
          </a:p>
        </p:txBody>
      </p:sp>
      <p:sp>
        <p:nvSpPr>
          <p:cNvPr id="14" name="Rounded Rectangular Callout 13"/>
          <p:cNvSpPr/>
          <p:nvPr/>
        </p:nvSpPr>
        <p:spPr>
          <a:xfrm>
            <a:off x="1136978" y="3675017"/>
            <a:ext cx="1863635" cy="1512445"/>
          </a:xfrm>
          <a:prstGeom prst="wedgeRoundRect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smtClean="0">
                <a:solidFill>
                  <a:schemeClr val="tx1"/>
                </a:solidFill>
              </a:rPr>
              <a:t>Reality</a:t>
            </a:r>
            <a:r>
              <a:rPr lang="en-GB" sz="1200" dirty="0" smtClean="0">
                <a:solidFill>
                  <a:schemeClr val="tx1"/>
                </a:solidFill>
              </a:rPr>
              <a:t>: </a:t>
            </a:r>
            <a:r>
              <a:rPr lang="en-GB" sz="1200" dirty="0">
                <a:solidFill>
                  <a:schemeClr val="tx1"/>
                </a:solidFill>
              </a:rPr>
              <a:t>If a person is unconscious or </a:t>
            </a:r>
            <a:r>
              <a:rPr lang="en-GB" sz="1200" dirty="0" smtClean="0">
                <a:solidFill>
                  <a:schemeClr val="tx1"/>
                </a:solidFill>
              </a:rPr>
              <a:t>incapacitated, they can’t give consent. </a:t>
            </a:r>
            <a:r>
              <a:rPr lang="en-GB" sz="1200" dirty="0">
                <a:solidFill>
                  <a:schemeClr val="tx1"/>
                </a:solidFill>
              </a:rPr>
              <a:t>Having sex with </a:t>
            </a:r>
            <a:r>
              <a:rPr lang="en-GB" sz="1200" dirty="0" smtClean="0">
                <a:solidFill>
                  <a:schemeClr val="tx1"/>
                </a:solidFill>
              </a:rPr>
              <a:t>someone in this state is rape.</a:t>
            </a:r>
            <a:endParaRPr lang="en-GB" sz="1200" dirty="0">
              <a:solidFill>
                <a:schemeClr val="tx1"/>
              </a:solidFill>
            </a:endParaRPr>
          </a:p>
        </p:txBody>
      </p:sp>
      <p:sp>
        <p:nvSpPr>
          <p:cNvPr id="15" name="Rounded Rectangular Callout 14"/>
          <p:cNvSpPr/>
          <p:nvPr/>
        </p:nvSpPr>
        <p:spPr>
          <a:xfrm>
            <a:off x="3251114" y="2757507"/>
            <a:ext cx="1900640" cy="1046357"/>
          </a:xfrm>
          <a:prstGeom prst="wedgeRoundRect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dirty="0" smtClean="0">
              <a:solidFill>
                <a:schemeClr val="tx1"/>
              </a:solidFill>
            </a:endParaRPr>
          </a:p>
          <a:p>
            <a:pPr algn="ctr"/>
            <a:r>
              <a:rPr lang="en-GB" sz="1200" b="1" dirty="0" smtClean="0">
                <a:solidFill>
                  <a:schemeClr val="tx1"/>
                </a:solidFill>
              </a:rPr>
              <a:t>Myth</a:t>
            </a:r>
            <a:r>
              <a:rPr lang="en-GB" sz="1200" dirty="0" smtClean="0">
                <a:solidFill>
                  <a:schemeClr val="tx1"/>
                </a:solidFill>
              </a:rPr>
              <a:t>: Agreeing to do something sexual means that you have agreed to do everything else as well</a:t>
            </a:r>
          </a:p>
          <a:p>
            <a:pPr algn="ctr"/>
            <a:endParaRPr lang="en-GB" sz="1200" dirty="0">
              <a:solidFill>
                <a:schemeClr val="tx1"/>
              </a:solidFill>
            </a:endParaRPr>
          </a:p>
        </p:txBody>
      </p:sp>
      <p:sp>
        <p:nvSpPr>
          <p:cNvPr id="16" name="Rounded Rectangular Callout 15"/>
          <p:cNvSpPr/>
          <p:nvPr/>
        </p:nvSpPr>
        <p:spPr>
          <a:xfrm>
            <a:off x="3952154" y="3668009"/>
            <a:ext cx="1863635" cy="1505079"/>
          </a:xfrm>
          <a:prstGeom prst="wedgeRoundRect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smtClean="0">
                <a:solidFill>
                  <a:schemeClr val="tx1"/>
                </a:solidFill>
              </a:rPr>
              <a:t>Reality</a:t>
            </a:r>
            <a:r>
              <a:rPr lang="en-GB" sz="1200" dirty="0" smtClean="0">
                <a:solidFill>
                  <a:schemeClr val="tx1"/>
                </a:solidFill>
              </a:rPr>
              <a:t>: Everyone has the legal right to say ‘no’ and change their mind at any point. If you don’t stop, you are committing sexual assault or rape. </a:t>
            </a:r>
            <a:endParaRPr lang="en-GB" sz="1200" dirty="0">
              <a:solidFill>
                <a:schemeClr val="tx1"/>
              </a:solidFill>
            </a:endParaRPr>
          </a:p>
        </p:txBody>
      </p:sp>
      <p:sp>
        <p:nvSpPr>
          <p:cNvPr id="19" name="Rounded Rectangular Callout 18"/>
          <p:cNvSpPr/>
          <p:nvPr/>
        </p:nvSpPr>
        <p:spPr>
          <a:xfrm>
            <a:off x="9106241" y="2757508"/>
            <a:ext cx="1863635" cy="1046357"/>
          </a:xfrm>
          <a:prstGeom prst="wedgeRoundRect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Myth</a:t>
            </a:r>
            <a:r>
              <a:rPr lang="en-GB" sz="1200" dirty="0" smtClean="0">
                <a:solidFill>
                  <a:schemeClr val="tx1"/>
                </a:solidFill>
              </a:rPr>
              <a:t>: If someone was wearing provocative clothing, they are partly to blame.</a:t>
            </a:r>
            <a:endParaRPr lang="en-GB" sz="1200" dirty="0">
              <a:solidFill>
                <a:schemeClr val="tx1"/>
              </a:solidFill>
            </a:endParaRPr>
          </a:p>
        </p:txBody>
      </p:sp>
      <p:sp>
        <p:nvSpPr>
          <p:cNvPr id="20" name="Rounded Rectangular Callout 19"/>
          <p:cNvSpPr/>
          <p:nvPr/>
        </p:nvSpPr>
        <p:spPr>
          <a:xfrm>
            <a:off x="9807281" y="3675013"/>
            <a:ext cx="1863635" cy="1512449"/>
          </a:xfrm>
          <a:prstGeom prst="wedgeRoundRect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smtClean="0">
                <a:solidFill>
                  <a:schemeClr val="tx1"/>
                </a:solidFill>
              </a:rPr>
              <a:t>Reality</a:t>
            </a:r>
            <a:r>
              <a:rPr lang="en-GB" sz="1200" dirty="0" smtClean="0">
                <a:solidFill>
                  <a:schemeClr val="tx1"/>
                </a:solidFill>
              </a:rPr>
              <a:t>: What someone was wearing when they were raped or how they behave is irrelevant. The blame lies with the perpetrator.</a:t>
            </a:r>
            <a:endParaRPr lang="en-GB" sz="1200" dirty="0">
              <a:solidFill>
                <a:schemeClr val="tx1"/>
              </a:solidFill>
            </a:endParaRPr>
          </a:p>
        </p:txBody>
      </p:sp>
      <p:sp>
        <p:nvSpPr>
          <p:cNvPr id="21" name="Rounded Rectangular Callout 20"/>
          <p:cNvSpPr/>
          <p:nvPr/>
        </p:nvSpPr>
        <p:spPr>
          <a:xfrm>
            <a:off x="6205390" y="2787335"/>
            <a:ext cx="1863635" cy="1046357"/>
          </a:xfrm>
          <a:prstGeom prst="wedgeRoundRect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chemeClr val="tx1"/>
                </a:solidFill>
              </a:rPr>
              <a:t>Myth</a:t>
            </a:r>
            <a:r>
              <a:rPr lang="en-GB" sz="1200" dirty="0" smtClean="0">
                <a:solidFill>
                  <a:schemeClr val="tx1"/>
                </a:solidFill>
              </a:rPr>
              <a:t>: men can’t get raped and women don’t sexually assault</a:t>
            </a:r>
            <a:endParaRPr lang="en-GB" sz="1200" dirty="0">
              <a:solidFill>
                <a:schemeClr val="tx1"/>
              </a:solidFill>
            </a:endParaRPr>
          </a:p>
        </p:txBody>
      </p:sp>
      <p:sp>
        <p:nvSpPr>
          <p:cNvPr id="22" name="Rounded Rectangular Callout 21"/>
          <p:cNvSpPr/>
          <p:nvPr/>
        </p:nvSpPr>
        <p:spPr>
          <a:xfrm>
            <a:off x="6906430" y="3726871"/>
            <a:ext cx="1863635" cy="1498075"/>
          </a:xfrm>
          <a:prstGeom prst="wedgeRoundRect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smtClean="0">
                <a:solidFill>
                  <a:schemeClr val="tx1"/>
                </a:solidFill>
              </a:rPr>
              <a:t>Reality</a:t>
            </a:r>
            <a:r>
              <a:rPr lang="en-GB" sz="1200" dirty="0" smtClean="0">
                <a:solidFill>
                  <a:schemeClr val="tx1"/>
                </a:solidFill>
              </a:rPr>
              <a:t>: Penetration by a penis is rape, and penetration by something else is sexual assault. So men can get raped and women can carry out a sexual assault.</a:t>
            </a:r>
            <a:endParaRPr lang="en-GB" sz="1200" dirty="0">
              <a:solidFill>
                <a:schemeClr val="tx1"/>
              </a:solidFill>
            </a:endParaRPr>
          </a:p>
        </p:txBody>
      </p:sp>
    </p:spTree>
    <p:extLst>
      <p:ext uri="{BB962C8B-B14F-4D97-AF65-F5344CB8AC3E}">
        <p14:creationId xmlns:p14="http://schemas.microsoft.com/office/powerpoint/2010/main" val="345833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ppt_x"/>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16" grpId="0" animBg="1"/>
      <p:bldP spid="20" grpId="0" animBg="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E04BBC7-D373-47FF-8392-47005D5542B9}"/>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343192" y="296300"/>
            <a:ext cx="1336139" cy="1321485"/>
          </a:xfrm>
          <a:prstGeom prst="rect">
            <a:avLst/>
          </a:prstGeom>
          <a:noFill/>
          <a:ln>
            <a:noFill/>
          </a:ln>
        </p:spPr>
      </p:pic>
      <p:sp>
        <p:nvSpPr>
          <p:cNvPr id="3" name="TextBox 2">
            <a:extLst>
              <a:ext uri="{FF2B5EF4-FFF2-40B4-BE49-F238E27FC236}">
                <a16:creationId xmlns:a16="http://schemas.microsoft.com/office/drawing/2014/main" id="{9CF4567C-7BA9-4A79-925B-597515FF0CC6}"/>
              </a:ext>
            </a:extLst>
          </p:cNvPr>
          <p:cNvSpPr txBox="1"/>
          <p:nvPr/>
        </p:nvSpPr>
        <p:spPr>
          <a:xfrm>
            <a:off x="1850076" y="1062834"/>
            <a:ext cx="9296460" cy="584775"/>
          </a:xfrm>
          <a:prstGeom prst="rect">
            <a:avLst/>
          </a:prstGeom>
          <a:noFill/>
        </p:spPr>
        <p:txBody>
          <a:bodyPr wrap="square" rtlCol="0">
            <a:spAutoFit/>
          </a:bodyPr>
          <a:lstStyle/>
          <a:p>
            <a:r>
              <a:rPr lang="en-GB" sz="3200" dirty="0"/>
              <a:t>Consent – what it is and what it is not</a:t>
            </a:r>
          </a:p>
        </p:txBody>
      </p:sp>
      <p:sp>
        <p:nvSpPr>
          <p:cNvPr id="4" name="TextBox 3">
            <a:extLst>
              <a:ext uri="{FF2B5EF4-FFF2-40B4-BE49-F238E27FC236}">
                <a16:creationId xmlns:a16="http://schemas.microsoft.com/office/drawing/2014/main" id="{87211761-E4B5-40D7-88C4-20831F9B5645}"/>
              </a:ext>
            </a:extLst>
          </p:cNvPr>
          <p:cNvSpPr txBox="1"/>
          <p:nvPr/>
        </p:nvSpPr>
        <p:spPr>
          <a:xfrm>
            <a:off x="621792" y="1883664"/>
            <a:ext cx="4974336" cy="2831544"/>
          </a:xfrm>
          <a:prstGeom prst="rect">
            <a:avLst/>
          </a:prstGeom>
          <a:noFill/>
          <a:ln>
            <a:solidFill>
              <a:schemeClr val="tx1"/>
            </a:solidFill>
          </a:ln>
        </p:spPr>
        <p:txBody>
          <a:bodyPr wrap="square" rtlCol="0">
            <a:spAutoFit/>
          </a:bodyPr>
          <a:lstStyle/>
          <a:p>
            <a:r>
              <a:rPr lang="en-GB" sz="2000" u="sng" dirty="0"/>
              <a:t>Consent is: </a:t>
            </a:r>
          </a:p>
          <a:p>
            <a:pPr marL="285750" indent="-285750">
              <a:buFont typeface="Wingdings" panose="05000000000000000000" pitchFamily="2" charset="2"/>
              <a:buChar char="ü"/>
            </a:pPr>
            <a:r>
              <a:rPr lang="en-GB" sz="2000" dirty="0"/>
              <a:t>Communicated explicitly </a:t>
            </a:r>
          </a:p>
          <a:p>
            <a:pPr marL="285750" indent="-285750">
              <a:buFont typeface="Wingdings" panose="05000000000000000000" pitchFamily="2" charset="2"/>
              <a:buChar char="ü"/>
            </a:pPr>
            <a:r>
              <a:rPr lang="en-GB" sz="2000" dirty="0"/>
              <a:t>Voluntary</a:t>
            </a:r>
          </a:p>
          <a:p>
            <a:pPr marL="285750" indent="-285750">
              <a:buFont typeface="Wingdings" panose="05000000000000000000" pitchFamily="2" charset="2"/>
              <a:buChar char="ü"/>
            </a:pPr>
            <a:r>
              <a:rPr lang="en-GB" sz="2000" dirty="0"/>
              <a:t>Retractable (people can change their minds)</a:t>
            </a:r>
          </a:p>
          <a:p>
            <a:pPr marL="285750" indent="-285750">
              <a:buFont typeface="Wingdings" panose="05000000000000000000" pitchFamily="2" charset="2"/>
              <a:buChar char="ü"/>
            </a:pPr>
            <a:r>
              <a:rPr lang="en-GB" sz="2000" dirty="0"/>
              <a:t>Recognition of equality and respect in any kind of sexual encounter or relationship.</a:t>
            </a:r>
          </a:p>
          <a:p>
            <a:pPr marL="285750" indent="-285750">
              <a:buFont typeface="Wingdings" panose="05000000000000000000" pitchFamily="2" charset="2"/>
              <a:buChar char="ü"/>
            </a:pPr>
            <a:endParaRPr lang="en-GB" sz="2000" dirty="0"/>
          </a:p>
          <a:p>
            <a:endParaRPr lang="en-GB" dirty="0"/>
          </a:p>
        </p:txBody>
      </p:sp>
      <p:sp>
        <p:nvSpPr>
          <p:cNvPr id="5" name="TextBox 4">
            <a:extLst>
              <a:ext uri="{FF2B5EF4-FFF2-40B4-BE49-F238E27FC236}">
                <a16:creationId xmlns:a16="http://schemas.microsoft.com/office/drawing/2014/main" id="{6776AFE4-F906-4CB0-A872-3C4BF535C9DA}"/>
              </a:ext>
            </a:extLst>
          </p:cNvPr>
          <p:cNvSpPr txBox="1"/>
          <p:nvPr/>
        </p:nvSpPr>
        <p:spPr>
          <a:xfrm>
            <a:off x="6081346" y="1883664"/>
            <a:ext cx="5800344" cy="2862322"/>
          </a:xfrm>
          <a:prstGeom prst="rect">
            <a:avLst/>
          </a:prstGeom>
          <a:noFill/>
          <a:ln>
            <a:solidFill>
              <a:schemeClr val="tx1"/>
            </a:solidFill>
          </a:ln>
        </p:spPr>
        <p:txBody>
          <a:bodyPr wrap="square" rtlCol="0">
            <a:spAutoFit/>
          </a:bodyPr>
          <a:lstStyle/>
          <a:p>
            <a:r>
              <a:rPr lang="en-GB" sz="2000" u="sng" dirty="0"/>
              <a:t>Consent is not</a:t>
            </a:r>
          </a:p>
          <a:p>
            <a:pPr marL="342900" indent="-342900">
              <a:buFont typeface="Calibri" panose="020F0502020204030204" pitchFamily="34" charset="0"/>
              <a:buChar char="X"/>
            </a:pPr>
            <a:r>
              <a:rPr lang="en-GB" sz="2000" dirty="0"/>
              <a:t>Something that you can assume is given</a:t>
            </a:r>
          </a:p>
          <a:p>
            <a:pPr marL="342900" indent="-342900">
              <a:buFont typeface="Calibri" panose="020F0502020204030204" pitchFamily="34" charset="0"/>
              <a:buChar char="X"/>
            </a:pPr>
            <a:r>
              <a:rPr lang="en-GB" sz="2000" dirty="0"/>
              <a:t>Something that someone can give when they are asleep or incapacitated</a:t>
            </a:r>
          </a:p>
          <a:p>
            <a:pPr marL="342900" indent="-342900">
              <a:buFont typeface="Calibri" panose="020F0502020204030204" pitchFamily="34" charset="0"/>
              <a:buChar char="X"/>
            </a:pPr>
            <a:r>
              <a:rPr lang="en-GB" sz="2000" dirty="0"/>
              <a:t>Something you can coerce or trick someone into</a:t>
            </a:r>
          </a:p>
          <a:p>
            <a:pPr marL="342900" indent="-342900">
              <a:buFont typeface="Calibri" panose="020F0502020204030204" pitchFamily="34" charset="0"/>
              <a:buChar char="X"/>
            </a:pPr>
            <a:r>
              <a:rPr lang="en-GB" sz="2000" dirty="0"/>
              <a:t>An automatic right if you have been given consent previously, or if you are in a relationship </a:t>
            </a:r>
          </a:p>
          <a:p>
            <a:pPr marL="342900" indent="-342900">
              <a:buFont typeface="Calibri" panose="020F0502020204030204" pitchFamily="34" charset="0"/>
              <a:buChar char="X"/>
            </a:pPr>
            <a:r>
              <a:rPr lang="en-GB" sz="2000" dirty="0"/>
              <a:t>Taking, sending, or sharing sexual images without someone’s agreement</a:t>
            </a:r>
            <a:endParaRPr lang="en-GB" dirty="0"/>
          </a:p>
        </p:txBody>
      </p:sp>
      <p:sp>
        <p:nvSpPr>
          <p:cNvPr id="6" name="TextBox 5">
            <a:extLst>
              <a:ext uri="{FF2B5EF4-FFF2-40B4-BE49-F238E27FC236}">
                <a16:creationId xmlns:a16="http://schemas.microsoft.com/office/drawing/2014/main" id="{B8F363E2-9C84-45A8-9461-83A4CC8E04C7}"/>
              </a:ext>
            </a:extLst>
          </p:cNvPr>
          <p:cNvSpPr txBox="1"/>
          <p:nvPr/>
        </p:nvSpPr>
        <p:spPr>
          <a:xfrm>
            <a:off x="688848" y="4974336"/>
            <a:ext cx="11091672" cy="1477328"/>
          </a:xfrm>
          <a:prstGeom prst="rect">
            <a:avLst/>
          </a:prstGeom>
          <a:noFill/>
          <a:ln>
            <a:solidFill>
              <a:schemeClr val="tx1"/>
            </a:solidFill>
          </a:ln>
        </p:spPr>
        <p:txBody>
          <a:bodyPr wrap="square" rtlCol="0">
            <a:spAutoFit/>
          </a:bodyPr>
          <a:lstStyle/>
          <a:p>
            <a:r>
              <a:rPr lang="en-GB" i="1" dirty="0"/>
              <a:t>‘The University is committed to providing a high quality learning and teaching experience for all students. This can only be achieved if members of the University community live and work beside each other in an environment which promotes respect.‘</a:t>
            </a:r>
          </a:p>
          <a:p>
            <a:endParaRPr lang="en-GB" i="1" dirty="0"/>
          </a:p>
          <a:p>
            <a:r>
              <a:rPr lang="en-GB" dirty="0" smtClean="0"/>
              <a:t>Extract from ‘Expected standards’ (Leeds Beckett University Student </a:t>
            </a:r>
            <a:r>
              <a:rPr lang="en-GB" dirty="0"/>
              <a:t>Code of Discipline)</a:t>
            </a:r>
            <a:endParaRPr lang="en-GB" i="1" dirty="0"/>
          </a:p>
        </p:txBody>
      </p:sp>
    </p:spTree>
    <p:extLst>
      <p:ext uri="{BB962C8B-B14F-4D97-AF65-F5344CB8AC3E}">
        <p14:creationId xmlns:p14="http://schemas.microsoft.com/office/powerpoint/2010/main" val="3403890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E04BBC7-D373-47FF-8392-47005D5542B9}"/>
              </a:ext>
            </a:extLst>
          </p:cNvPr>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343192" y="296300"/>
            <a:ext cx="1336139" cy="1321485"/>
          </a:xfrm>
          <a:prstGeom prst="rect">
            <a:avLst/>
          </a:prstGeom>
          <a:noFill/>
          <a:ln>
            <a:noFill/>
          </a:ln>
        </p:spPr>
      </p:pic>
      <p:sp>
        <p:nvSpPr>
          <p:cNvPr id="3" name="TextBox 2">
            <a:extLst>
              <a:ext uri="{FF2B5EF4-FFF2-40B4-BE49-F238E27FC236}">
                <a16:creationId xmlns:a16="http://schemas.microsoft.com/office/drawing/2014/main" id="{3CF0FFE4-72A9-4A44-A258-98EF34BC258A}"/>
              </a:ext>
            </a:extLst>
          </p:cNvPr>
          <p:cNvSpPr txBox="1"/>
          <p:nvPr/>
        </p:nvSpPr>
        <p:spPr>
          <a:xfrm>
            <a:off x="1850076" y="1062834"/>
            <a:ext cx="8930700" cy="584775"/>
          </a:xfrm>
          <a:prstGeom prst="rect">
            <a:avLst/>
          </a:prstGeom>
          <a:noFill/>
        </p:spPr>
        <p:txBody>
          <a:bodyPr wrap="square" rtlCol="0">
            <a:spAutoFit/>
          </a:bodyPr>
          <a:lstStyle/>
          <a:p>
            <a:r>
              <a:rPr lang="en-GB" sz="3200" dirty="0"/>
              <a:t>Consent – What’s your relationship IQ?</a:t>
            </a:r>
          </a:p>
        </p:txBody>
      </p:sp>
      <p:sp>
        <p:nvSpPr>
          <p:cNvPr id="4" name="TextBox 3">
            <a:extLst>
              <a:ext uri="{FF2B5EF4-FFF2-40B4-BE49-F238E27FC236}">
                <a16:creationId xmlns:a16="http://schemas.microsoft.com/office/drawing/2014/main" id="{26EB62DF-9199-451D-BDCA-29EAA8ABD2C3}"/>
              </a:ext>
            </a:extLst>
          </p:cNvPr>
          <p:cNvSpPr txBox="1"/>
          <p:nvPr/>
        </p:nvSpPr>
        <p:spPr>
          <a:xfrm>
            <a:off x="3229356" y="4848907"/>
            <a:ext cx="7002780" cy="1200329"/>
          </a:xfrm>
          <a:prstGeom prst="rect">
            <a:avLst/>
          </a:prstGeom>
          <a:noFill/>
        </p:spPr>
        <p:txBody>
          <a:bodyPr wrap="square" rtlCol="0">
            <a:spAutoFit/>
          </a:bodyPr>
          <a:lstStyle/>
          <a:p>
            <a:r>
              <a:rPr lang="en-GB" sz="2400" dirty="0"/>
              <a:t>Take this quick quiz</a:t>
            </a:r>
          </a:p>
          <a:p>
            <a:endParaRPr lang="en-GB" sz="2400" dirty="0"/>
          </a:p>
          <a:p>
            <a:r>
              <a:rPr lang="en-GB" sz="2400" dirty="0">
                <a:hlinkClick r:id="rId3"/>
              </a:rPr>
              <a:t>https://www.disrespectnobody.co.uk/quiz/</a:t>
            </a:r>
            <a:endParaRPr lang="en-GB" sz="2400" dirty="0"/>
          </a:p>
        </p:txBody>
      </p:sp>
      <p:pic>
        <p:nvPicPr>
          <p:cNvPr id="4098" name="Picture 2" descr="Quiz Header Image">
            <a:extLst>
              <a:ext uri="{FF2B5EF4-FFF2-40B4-BE49-F238E27FC236}">
                <a16:creationId xmlns:a16="http://schemas.microsoft.com/office/drawing/2014/main" id="{17A5C825-F7D7-4B5D-9FBA-891206F0A9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9316" y="2033344"/>
            <a:ext cx="5873671" cy="232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93122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1358</TotalTime>
  <Words>1273</Words>
  <Application>Microsoft Office PowerPoint</Application>
  <PresentationFormat>Widescreen</PresentationFormat>
  <Paragraphs>88</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Calibri Light</vt:lpstr>
      <vt:lpstr>Times New Roman</vt:lpstr>
      <vt:lpstr>Wingdings</vt:lpstr>
      <vt:lpstr>Office Theme</vt:lpstr>
      <vt:lpstr>1_Office Theme</vt:lpstr>
      <vt:lpstr>Consent – it matters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all about Consent</dc:title>
  <dc:creator>Sheila Duxbury</dc:creator>
  <cp:lastModifiedBy>Duxbury, Sheila</cp:lastModifiedBy>
  <cp:revision>126</cp:revision>
  <cp:lastPrinted>2018-07-10T10:26:02Z</cp:lastPrinted>
  <dcterms:created xsi:type="dcterms:W3CDTF">2018-07-03T08:01:43Z</dcterms:created>
  <dcterms:modified xsi:type="dcterms:W3CDTF">2018-08-07T13:18:58Z</dcterms:modified>
</cp:coreProperties>
</file>