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45"/>
  </p:notesMasterIdLst>
  <p:sldIdLst>
    <p:sldId id="256" r:id="rId2"/>
    <p:sldId id="257" r:id="rId3"/>
    <p:sldId id="260" r:id="rId4"/>
    <p:sldId id="307" r:id="rId5"/>
    <p:sldId id="288" r:id="rId6"/>
    <p:sldId id="289" r:id="rId7"/>
    <p:sldId id="258" r:id="rId8"/>
    <p:sldId id="296" r:id="rId9"/>
    <p:sldId id="291" r:id="rId10"/>
    <p:sldId id="293" r:id="rId11"/>
    <p:sldId id="292" r:id="rId12"/>
    <p:sldId id="301" r:id="rId13"/>
    <p:sldId id="290" r:id="rId14"/>
    <p:sldId id="298" r:id="rId15"/>
    <p:sldId id="297" r:id="rId16"/>
    <p:sldId id="294" r:id="rId17"/>
    <p:sldId id="303" r:id="rId18"/>
    <p:sldId id="306" r:id="rId19"/>
    <p:sldId id="305" r:id="rId20"/>
    <p:sldId id="299" r:id="rId21"/>
    <p:sldId id="300" r:id="rId22"/>
    <p:sldId id="295" r:id="rId23"/>
    <p:sldId id="270" r:id="rId24"/>
    <p:sldId id="261" r:id="rId25"/>
    <p:sldId id="272" r:id="rId26"/>
    <p:sldId id="271" r:id="rId27"/>
    <p:sldId id="274" r:id="rId28"/>
    <p:sldId id="275" r:id="rId29"/>
    <p:sldId id="284" r:id="rId30"/>
    <p:sldId id="302" r:id="rId31"/>
    <p:sldId id="276" r:id="rId32"/>
    <p:sldId id="277" r:id="rId33"/>
    <p:sldId id="278" r:id="rId34"/>
    <p:sldId id="279" r:id="rId35"/>
    <p:sldId id="280" r:id="rId36"/>
    <p:sldId id="281" r:id="rId37"/>
    <p:sldId id="282" r:id="rId38"/>
    <p:sldId id="283" r:id="rId39"/>
    <p:sldId id="259" r:id="rId40"/>
    <p:sldId id="285" r:id="rId41"/>
    <p:sldId id="286" r:id="rId42"/>
    <p:sldId id="287" r:id="rId43"/>
    <p:sldId id="262" r:id="rId44"/>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11" autoAdjust="0"/>
    <p:restoredTop sz="90116" autoAdjust="0"/>
  </p:normalViewPr>
  <p:slideViewPr>
    <p:cSldViewPr snapToGrid="0" snapToObjects="1" showGuides="1">
      <p:cViewPr varScale="1">
        <p:scale>
          <a:sx n="104" d="100"/>
          <a:sy n="104" d="100"/>
        </p:scale>
        <p:origin x="31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DEC854-E7F1-4155-9D40-877652F2A08C}" type="datetimeFigureOut">
              <a:rPr lang="en-GB" smtClean="0"/>
              <a:t>17/09/2018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5BD04-853E-48AA-BE04-014C5F9B7B5E}" type="slidenum">
              <a:rPr lang="en-GB" smtClean="0"/>
              <a:t>‹#›</a:t>
            </a:fld>
            <a:endParaRPr lang="en-GB"/>
          </a:p>
        </p:txBody>
      </p:sp>
    </p:spTree>
    <p:extLst>
      <p:ext uri="{BB962C8B-B14F-4D97-AF65-F5344CB8AC3E}">
        <p14:creationId xmlns:p14="http://schemas.microsoft.com/office/powerpoint/2010/main" val="2973563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not a suggestion that everything bad</a:t>
            </a:r>
            <a:r>
              <a:rPr lang="en-GB" baseline="0" dirty="0" smtClean="0"/>
              <a:t> that happens in your club is your fault. We want to provide you with the tools and information to be able to do your job.</a:t>
            </a:r>
            <a:endParaRPr lang="en-GB" dirty="0"/>
          </a:p>
        </p:txBody>
      </p:sp>
      <p:sp>
        <p:nvSpPr>
          <p:cNvPr id="4" name="Slide Number Placeholder 3"/>
          <p:cNvSpPr>
            <a:spLocks noGrp="1"/>
          </p:cNvSpPr>
          <p:nvPr>
            <p:ph type="sldNum" sz="quarter" idx="10"/>
          </p:nvPr>
        </p:nvSpPr>
        <p:spPr/>
        <p:txBody>
          <a:bodyPr/>
          <a:lstStyle/>
          <a:p>
            <a:fld id="{DDA894AC-B541-419B-A907-13D8C410CB08}" type="slidenum">
              <a:rPr lang="en-GB" smtClean="0"/>
              <a:pPr/>
              <a:t>4</a:t>
            </a:fld>
            <a:endParaRPr lang="en-GB"/>
          </a:p>
        </p:txBody>
      </p:sp>
    </p:spTree>
    <p:extLst>
      <p:ext uri="{BB962C8B-B14F-4D97-AF65-F5344CB8AC3E}">
        <p14:creationId xmlns:p14="http://schemas.microsoft.com/office/powerpoint/2010/main" val="1053957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Banned</a:t>
            </a:r>
          </a:p>
          <a:p>
            <a:r>
              <a:rPr lang="en-GB" dirty="0" smtClean="0"/>
              <a:t>Important</a:t>
            </a:r>
            <a:r>
              <a:rPr lang="en-GB" baseline="0" dirty="0" smtClean="0"/>
              <a:t> for student retention</a:t>
            </a:r>
          </a:p>
          <a:p>
            <a:r>
              <a:rPr lang="en-GB" baseline="0" dirty="0" smtClean="0"/>
              <a:t>Actually stops students from engaging with the sports teams</a:t>
            </a:r>
            <a:endParaRPr lang="en-GB" dirty="0"/>
          </a:p>
        </p:txBody>
      </p:sp>
      <p:sp>
        <p:nvSpPr>
          <p:cNvPr id="4" name="Slide Number Placeholder 3"/>
          <p:cNvSpPr>
            <a:spLocks noGrp="1"/>
          </p:cNvSpPr>
          <p:nvPr>
            <p:ph type="sldNum" sz="quarter" idx="10"/>
          </p:nvPr>
        </p:nvSpPr>
        <p:spPr/>
        <p:txBody>
          <a:bodyPr/>
          <a:lstStyle/>
          <a:p>
            <a:fld id="{7815BD04-853E-48AA-BE04-014C5F9B7B5E}" type="slidenum">
              <a:rPr lang="en-GB" smtClean="0"/>
              <a:t>7</a:t>
            </a:fld>
            <a:endParaRPr lang="en-GB"/>
          </a:p>
        </p:txBody>
      </p:sp>
    </p:spTree>
    <p:extLst>
      <p:ext uri="{BB962C8B-B14F-4D97-AF65-F5344CB8AC3E}">
        <p14:creationId xmlns:p14="http://schemas.microsoft.com/office/powerpoint/2010/main" val="2292745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Fancy Dress themes</a:t>
            </a:r>
          </a:p>
          <a:p>
            <a:r>
              <a:rPr lang="en-GB" dirty="0" smtClean="0"/>
              <a:t>Songs</a:t>
            </a:r>
          </a:p>
          <a:p>
            <a:r>
              <a:rPr lang="en-GB" dirty="0" smtClean="0"/>
              <a:t>White </a:t>
            </a:r>
            <a:r>
              <a:rPr lang="en-GB" dirty="0" err="1" smtClean="0"/>
              <a:t>tshirt</a:t>
            </a:r>
            <a:r>
              <a:rPr lang="en-GB" dirty="0" smtClean="0"/>
              <a:t> socials</a:t>
            </a:r>
            <a:endParaRPr lang="en-GB" dirty="0"/>
          </a:p>
        </p:txBody>
      </p:sp>
      <p:sp>
        <p:nvSpPr>
          <p:cNvPr id="4" name="Slide Number Placeholder 3"/>
          <p:cNvSpPr>
            <a:spLocks noGrp="1"/>
          </p:cNvSpPr>
          <p:nvPr>
            <p:ph type="sldNum" sz="quarter" idx="10"/>
          </p:nvPr>
        </p:nvSpPr>
        <p:spPr/>
        <p:txBody>
          <a:bodyPr/>
          <a:lstStyle/>
          <a:p>
            <a:fld id="{7815BD04-853E-48AA-BE04-014C5F9B7B5E}" type="slidenum">
              <a:rPr lang="en-GB" smtClean="0"/>
              <a:t>11</a:t>
            </a:fld>
            <a:endParaRPr lang="en-GB"/>
          </a:p>
        </p:txBody>
      </p:sp>
    </p:spTree>
    <p:extLst>
      <p:ext uri="{BB962C8B-B14F-4D97-AF65-F5344CB8AC3E}">
        <p14:creationId xmlns:p14="http://schemas.microsoft.com/office/powerpoint/2010/main" val="627390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15BD04-853E-48AA-BE04-014C5F9B7B5E}" type="slidenum">
              <a:rPr lang="en-GB" smtClean="0"/>
              <a:t>25</a:t>
            </a:fld>
            <a:endParaRPr lang="en-GB"/>
          </a:p>
        </p:txBody>
      </p:sp>
    </p:spTree>
    <p:extLst>
      <p:ext uri="{BB962C8B-B14F-4D97-AF65-F5344CB8AC3E}">
        <p14:creationId xmlns:p14="http://schemas.microsoft.com/office/powerpoint/2010/main" val="3207742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15BD04-853E-48AA-BE04-014C5F9B7B5E}" type="slidenum">
              <a:rPr lang="en-GB" smtClean="0"/>
              <a:t>36</a:t>
            </a:fld>
            <a:endParaRPr lang="en-GB"/>
          </a:p>
        </p:txBody>
      </p:sp>
    </p:spTree>
    <p:extLst>
      <p:ext uri="{BB962C8B-B14F-4D97-AF65-F5344CB8AC3E}">
        <p14:creationId xmlns:p14="http://schemas.microsoft.com/office/powerpoint/2010/main" val="2439903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6F49D8-0B54-4A42-8C2E-8CDBC5042925}"/>
              </a:ext>
            </a:extLst>
          </p:cNvPr>
          <p:cNvPicPr>
            <a:picLocks noChangeAspect="1"/>
          </p:cNvPicPr>
          <p:nvPr userDrawn="1"/>
        </p:nvPicPr>
        <p:blipFill>
          <a:blip r:embed="rId2"/>
          <a:stretch>
            <a:fillRect/>
          </a:stretch>
        </p:blipFill>
        <p:spPr>
          <a:xfrm>
            <a:off x="516057" y="1341358"/>
            <a:ext cx="2575314" cy="1079580"/>
          </a:xfrm>
          <a:prstGeom prst="rect">
            <a:avLst/>
          </a:prstGeom>
        </p:spPr>
      </p:pic>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2765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CC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AA2467D2-F193-474C-9353-37BD6A87BB8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8076176" cy="1350000"/>
          </a:xfrm>
          <a:prstGeom prst="rect">
            <a:avLst/>
          </a:prstGeom>
        </p:spPr>
      </p:pic>
    </p:spTree>
    <p:extLst>
      <p:ext uri="{BB962C8B-B14F-4D97-AF65-F5344CB8AC3E}">
        <p14:creationId xmlns:p14="http://schemas.microsoft.com/office/powerpoint/2010/main" val="3188043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C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BFC0C46A-C1A8-0E45-935D-D7C890133B6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2" y="1243752"/>
            <a:ext cx="6885001" cy="1350000"/>
          </a:xfrm>
          <a:prstGeom prst="rect">
            <a:avLst/>
          </a:prstGeom>
        </p:spPr>
      </p:pic>
    </p:spTree>
    <p:extLst>
      <p:ext uri="{BB962C8B-B14F-4D97-AF65-F5344CB8AC3E}">
        <p14:creationId xmlns:p14="http://schemas.microsoft.com/office/powerpoint/2010/main" val="346183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C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B3DAB93F-6139-9B43-80B2-24A8613DBAF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2" y="1243752"/>
            <a:ext cx="6885001" cy="1350000"/>
          </a:xfrm>
          <a:prstGeom prst="rect">
            <a:avLst/>
          </a:prstGeom>
        </p:spPr>
      </p:pic>
    </p:spTree>
    <p:extLst>
      <p:ext uri="{BB962C8B-B14F-4D97-AF65-F5344CB8AC3E}">
        <p14:creationId xmlns:p14="http://schemas.microsoft.com/office/powerpoint/2010/main" val="1920780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CS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20D53ECB-4192-9E40-B591-84D9A7FF53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296765" cy="1350000"/>
          </a:xfrm>
          <a:prstGeom prst="rect">
            <a:avLst/>
          </a:prstGeom>
        </p:spPr>
      </p:pic>
    </p:spTree>
    <p:extLst>
      <p:ext uri="{BB962C8B-B14F-4D97-AF65-F5344CB8AC3E}">
        <p14:creationId xmlns:p14="http://schemas.microsoft.com/office/powerpoint/2010/main" val="3568083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CS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E60AA7B6-822B-8A4E-BD4F-0FE11346017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296765" cy="1350000"/>
          </a:xfrm>
          <a:prstGeom prst="rect">
            <a:avLst/>
          </a:prstGeom>
        </p:spPr>
      </p:pic>
    </p:spTree>
    <p:extLst>
      <p:ext uri="{BB962C8B-B14F-4D97-AF65-F5344CB8AC3E}">
        <p14:creationId xmlns:p14="http://schemas.microsoft.com/office/powerpoint/2010/main" val="138637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CS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C2854A60-B202-314B-9472-E6A24FB3AFF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6122646" cy="1350000"/>
          </a:xfrm>
          <a:prstGeom prst="rect">
            <a:avLst/>
          </a:prstGeom>
        </p:spPr>
      </p:pic>
    </p:spTree>
    <p:extLst>
      <p:ext uri="{BB962C8B-B14F-4D97-AF65-F5344CB8AC3E}">
        <p14:creationId xmlns:p14="http://schemas.microsoft.com/office/powerpoint/2010/main" val="2144438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CS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8623801C-E283-9D4E-A275-9399A4844C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6122646" cy="1350000"/>
          </a:xfrm>
          <a:prstGeom prst="rect">
            <a:avLst/>
          </a:prstGeom>
        </p:spPr>
      </p:pic>
    </p:spTree>
    <p:extLst>
      <p:ext uri="{BB962C8B-B14F-4D97-AF65-F5344CB8AC3E}">
        <p14:creationId xmlns:p14="http://schemas.microsoft.com/office/powerpoint/2010/main" val="478680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ETH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8F2F003E-53B9-1B4A-8AB7-ADA4171593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7766470" cy="1350000"/>
          </a:xfrm>
          <a:prstGeom prst="rect">
            <a:avLst/>
          </a:prstGeom>
        </p:spPr>
      </p:pic>
    </p:spTree>
    <p:extLst>
      <p:ext uri="{BB962C8B-B14F-4D97-AF65-F5344CB8AC3E}">
        <p14:creationId xmlns:p14="http://schemas.microsoft.com/office/powerpoint/2010/main" val="276026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ETH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2A9ADA65-B247-2F4F-9F07-94DE9D76FB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7766470" cy="1350000"/>
          </a:xfrm>
          <a:prstGeom prst="rect">
            <a:avLst/>
          </a:prstGeom>
        </p:spPr>
      </p:pic>
    </p:spTree>
    <p:extLst>
      <p:ext uri="{BB962C8B-B14F-4D97-AF65-F5344CB8AC3E}">
        <p14:creationId xmlns:p14="http://schemas.microsoft.com/office/powerpoint/2010/main" val="68240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FMP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77625917-8B58-6A47-A092-F7A35747930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987646" cy="1350000"/>
          </a:xfrm>
          <a:prstGeom prst="rect">
            <a:avLst/>
          </a:prstGeom>
        </p:spPr>
      </p:pic>
    </p:spTree>
    <p:extLst>
      <p:ext uri="{BB962C8B-B14F-4D97-AF65-F5344CB8AC3E}">
        <p14:creationId xmlns:p14="http://schemas.microsoft.com/office/powerpoint/2010/main" val="1692779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6F49D8-0B54-4A42-8C2E-8CDBC5042925}"/>
              </a:ext>
            </a:extLst>
          </p:cNvPr>
          <p:cNvPicPr>
            <a:picLocks noChangeAspect="1"/>
          </p:cNvPicPr>
          <p:nvPr userDrawn="1"/>
        </p:nvPicPr>
        <p:blipFill>
          <a:blip r:embed="rId2"/>
          <a:stretch>
            <a:fillRect/>
          </a:stretch>
        </p:blipFill>
        <p:spPr>
          <a:xfrm>
            <a:off x="516057" y="1341358"/>
            <a:ext cx="2575314" cy="1079580"/>
          </a:xfrm>
          <a:prstGeom prst="rect">
            <a:avLst/>
          </a:prstGeom>
        </p:spPr>
      </p:pic>
      <p:sp>
        <p:nvSpPr>
          <p:cNvPr id="2" name="Title 1"/>
          <p:cNvSpPr>
            <a:spLocks noGrp="1"/>
          </p:cNvSpPr>
          <p:nvPr>
            <p:ph type="ctrTitle" hasCustomPrompt="1"/>
          </p:nvPr>
        </p:nvSpPr>
        <p:spPr>
          <a:xfrm>
            <a:off x="478367" y="3024230"/>
            <a:ext cx="11234208"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1195674"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Tree>
    <p:extLst>
      <p:ext uri="{BB962C8B-B14F-4D97-AF65-F5344CB8AC3E}">
        <p14:creationId xmlns:p14="http://schemas.microsoft.com/office/powerpoint/2010/main" val="1964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FMP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843FB61A-A4F4-9044-B4B3-98CB9F2A66F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987646" cy="1350000"/>
          </a:xfrm>
          <a:prstGeom prst="rect">
            <a:avLst/>
          </a:prstGeom>
        </p:spPr>
      </p:pic>
    </p:spTree>
    <p:extLst>
      <p:ext uri="{BB962C8B-B14F-4D97-AF65-F5344CB8AC3E}">
        <p14:creationId xmlns:p14="http://schemas.microsoft.com/office/powerpoint/2010/main" val="884629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HC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77AE7264-41E0-0A4A-ACCE-03EAC98732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018824" cy="1350000"/>
          </a:xfrm>
          <a:prstGeom prst="rect">
            <a:avLst/>
          </a:prstGeom>
        </p:spPr>
      </p:pic>
    </p:spTree>
    <p:extLst>
      <p:ext uri="{BB962C8B-B14F-4D97-AF65-F5344CB8AC3E}">
        <p14:creationId xmlns:p14="http://schemas.microsoft.com/office/powerpoint/2010/main" val="463653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HC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7C1F3E8A-2911-744F-86C5-2090C8B1800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018824" cy="1350000"/>
          </a:xfrm>
          <a:prstGeom prst="rect">
            <a:avLst/>
          </a:prstGeom>
        </p:spPr>
      </p:pic>
    </p:spTree>
    <p:extLst>
      <p:ext uri="{BB962C8B-B14F-4D97-AF65-F5344CB8AC3E}">
        <p14:creationId xmlns:p14="http://schemas.microsoft.com/office/powerpoint/2010/main" val="663284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LB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5EF56D85-DCF2-0244-8095-BB7D4D26937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638235" cy="1350000"/>
          </a:xfrm>
          <a:prstGeom prst="rect">
            <a:avLst/>
          </a:prstGeom>
        </p:spPr>
      </p:pic>
    </p:spTree>
    <p:extLst>
      <p:ext uri="{BB962C8B-B14F-4D97-AF65-F5344CB8AC3E}">
        <p14:creationId xmlns:p14="http://schemas.microsoft.com/office/powerpoint/2010/main" val="1842571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LB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2E731F61-9392-CC41-BDA9-1F64E38F452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638235" cy="1350000"/>
          </a:xfrm>
          <a:prstGeom prst="rect">
            <a:avLst/>
          </a:prstGeom>
        </p:spPr>
      </p:pic>
    </p:spTree>
    <p:extLst>
      <p:ext uri="{BB962C8B-B14F-4D97-AF65-F5344CB8AC3E}">
        <p14:creationId xmlns:p14="http://schemas.microsoft.com/office/powerpoint/2010/main" val="2072707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LL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D4709C75-416B-9341-96A0-C5F15302828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4725000" cy="1350000"/>
          </a:xfrm>
          <a:prstGeom prst="rect">
            <a:avLst/>
          </a:prstGeom>
        </p:spPr>
      </p:pic>
    </p:spTree>
    <p:extLst>
      <p:ext uri="{BB962C8B-B14F-4D97-AF65-F5344CB8AC3E}">
        <p14:creationId xmlns:p14="http://schemas.microsoft.com/office/powerpoint/2010/main" val="4104099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LL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670DEA70-DE33-5445-B529-454BFF8F9A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4725000" cy="1350000"/>
          </a:xfrm>
          <a:prstGeom prst="rect">
            <a:avLst/>
          </a:prstGeom>
        </p:spPr>
      </p:pic>
    </p:spTree>
    <p:extLst>
      <p:ext uri="{BB962C8B-B14F-4D97-AF65-F5344CB8AC3E}">
        <p14:creationId xmlns:p14="http://schemas.microsoft.com/office/powerpoint/2010/main" val="3497436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NF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FD5D58E4-DAD5-CE44-9F04-57DB7AE52D0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5631" y="1315464"/>
            <a:ext cx="5550882" cy="1350000"/>
          </a:xfrm>
          <a:prstGeom prst="rect">
            <a:avLst/>
          </a:prstGeom>
        </p:spPr>
      </p:pic>
    </p:spTree>
    <p:extLst>
      <p:ext uri="{BB962C8B-B14F-4D97-AF65-F5344CB8AC3E}">
        <p14:creationId xmlns:p14="http://schemas.microsoft.com/office/powerpoint/2010/main" val="195293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NF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7B14C2C1-0B11-234A-8CE6-55A23D58459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5631" y="1315464"/>
            <a:ext cx="5550882" cy="1350000"/>
          </a:xfrm>
          <a:prstGeom prst="rect">
            <a:avLst/>
          </a:prstGeom>
        </p:spPr>
      </p:pic>
    </p:spTree>
    <p:extLst>
      <p:ext uri="{BB962C8B-B14F-4D97-AF65-F5344CB8AC3E}">
        <p14:creationId xmlns:p14="http://schemas.microsoft.com/office/powerpoint/2010/main" val="2941170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S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2C8EA053-BAC4-564C-B1E4-F92AF8E1445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3257" y="1416308"/>
            <a:ext cx="5536311" cy="1013802"/>
          </a:xfrm>
          <a:prstGeom prst="rect">
            <a:avLst/>
          </a:prstGeom>
        </p:spPr>
      </p:pic>
    </p:spTree>
    <p:extLst>
      <p:ext uri="{BB962C8B-B14F-4D97-AF65-F5344CB8AC3E}">
        <p14:creationId xmlns:p14="http://schemas.microsoft.com/office/powerpoint/2010/main" val="208179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AA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73BB2F71-FCA7-FD42-87A9-0D8B300018C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52412" y="1251018"/>
            <a:ext cx="5550883" cy="1350000"/>
          </a:xfrm>
          <a:prstGeom prst="rect">
            <a:avLst/>
          </a:prstGeom>
        </p:spPr>
      </p:pic>
    </p:spTree>
    <p:extLst>
      <p:ext uri="{BB962C8B-B14F-4D97-AF65-F5344CB8AC3E}">
        <p14:creationId xmlns:p14="http://schemas.microsoft.com/office/powerpoint/2010/main" val="768839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S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92DAA049-5D67-4445-AA26-ACDB9D5A403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3257" y="1416308"/>
            <a:ext cx="5536311" cy="1013802"/>
          </a:xfrm>
          <a:prstGeom prst="rect">
            <a:avLst/>
          </a:prstGeom>
        </p:spPr>
      </p:pic>
    </p:spTree>
    <p:extLst>
      <p:ext uri="{BB962C8B-B14F-4D97-AF65-F5344CB8AC3E}">
        <p14:creationId xmlns:p14="http://schemas.microsoft.com/office/powerpoint/2010/main" val="171466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SocSc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DACEEC62-9CA1-E244-8579-F2008227139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6217942" cy="1350000"/>
          </a:xfrm>
          <a:prstGeom prst="rect">
            <a:avLst/>
          </a:prstGeom>
        </p:spPr>
      </p:pic>
    </p:spTree>
    <p:extLst>
      <p:ext uri="{BB962C8B-B14F-4D97-AF65-F5344CB8AC3E}">
        <p14:creationId xmlns:p14="http://schemas.microsoft.com/office/powerpoint/2010/main" val="3708087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SocSc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1AFB92CB-FFE2-3A41-BB48-2A58C57862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6217942" cy="1350000"/>
          </a:xfrm>
          <a:prstGeom prst="rect">
            <a:avLst/>
          </a:prstGeom>
        </p:spPr>
      </p:pic>
    </p:spTree>
    <p:extLst>
      <p:ext uri="{BB962C8B-B14F-4D97-AF65-F5344CB8AC3E}">
        <p14:creationId xmlns:p14="http://schemas.microsoft.com/office/powerpoint/2010/main" val="991016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8" y="2049229"/>
            <a:ext cx="5617633" cy="2145059"/>
          </a:xfrm>
        </p:spPr>
        <p:txBody>
          <a:bodyPr anchor="b">
            <a:noAutofit/>
          </a:bodyPr>
          <a:lstStyle>
            <a:lvl1pPr algn="l">
              <a:defRPr sz="5400">
                <a:solidFill>
                  <a:schemeClr val="accent1"/>
                </a:solidFill>
              </a:defRPr>
            </a:lvl1pPr>
          </a:lstStyle>
          <a:p>
            <a:r>
              <a:rPr lang="en-US" dirty="0"/>
              <a:t>Insert presentation</a:t>
            </a:r>
            <a:br>
              <a:rPr lang="en-US" dirty="0"/>
            </a:br>
            <a:r>
              <a:rPr lang="en-US" dirty="0"/>
              <a:t>title here</a:t>
            </a:r>
          </a:p>
        </p:txBody>
      </p:sp>
      <p:sp>
        <p:nvSpPr>
          <p:cNvPr id="3" name="Subtitle 2"/>
          <p:cNvSpPr>
            <a:spLocks noGrp="1"/>
          </p:cNvSpPr>
          <p:nvPr>
            <p:ph type="subTitle" idx="1" hasCustomPrompt="1"/>
          </p:nvPr>
        </p:nvSpPr>
        <p:spPr>
          <a:xfrm>
            <a:off x="504017" y="4227740"/>
            <a:ext cx="5598364" cy="58103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a:extLst>
              <a:ext uri="{FF2B5EF4-FFF2-40B4-BE49-F238E27FC236}">
                <a16:creationId xmlns:a16="http://schemas.microsoft.com/office/drawing/2014/main" id="{AE84AD22-8A60-354E-921E-81B80F3EEDC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657369" y="2815287"/>
            <a:ext cx="2928743" cy="1227428"/>
          </a:xfrm>
          <a:prstGeom prst="rect">
            <a:avLst/>
          </a:prstGeom>
        </p:spPr>
      </p:pic>
      <p:sp>
        <p:nvSpPr>
          <p:cNvPr id="24" name="Picture Placeholder 23">
            <a:extLst>
              <a:ext uri="{FF2B5EF4-FFF2-40B4-BE49-F238E27FC236}">
                <a16:creationId xmlns:a16="http://schemas.microsoft.com/office/drawing/2014/main" id="{019CF9BC-6E00-604B-880B-7A2220C7C970}"/>
              </a:ext>
            </a:extLst>
          </p:cNvPr>
          <p:cNvSpPr>
            <a:spLocks noGrp="1"/>
          </p:cNvSpPr>
          <p:nvPr>
            <p:ph type="pic" sz="quarter" idx="10" hasCustomPrompt="1"/>
          </p:nvPr>
        </p:nvSpPr>
        <p:spPr>
          <a:xfrm>
            <a:off x="7652991" y="2815287"/>
            <a:ext cx="2922363" cy="1227428"/>
          </a:xfrm>
          <a:noFill/>
        </p:spPr>
        <p:txBody>
          <a:bodyPr anchor="ctr">
            <a:noAutofit/>
          </a:bodyPr>
          <a:lstStyle>
            <a:lvl1pPr algn="ctr">
              <a:defRPr sz="1200"/>
            </a:lvl1pPr>
          </a:lstStyle>
          <a:p>
            <a:r>
              <a:rPr lang="en-US" dirty="0"/>
              <a:t>Insert school logo</a:t>
            </a:r>
          </a:p>
        </p:txBody>
      </p:sp>
    </p:spTree>
    <p:extLst>
      <p:ext uri="{BB962C8B-B14F-4D97-AF65-F5344CB8AC3E}">
        <p14:creationId xmlns:p14="http://schemas.microsoft.com/office/powerpoint/2010/main" val="1240432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8368" y="2528521"/>
            <a:ext cx="10259385" cy="1463133"/>
          </a:xfrm>
        </p:spPr>
        <p:txBody>
          <a:bodyPr anchor="b">
            <a:noAutofit/>
          </a:bodyPr>
          <a:lstStyle>
            <a:lvl1pPr algn="l">
              <a:defRPr sz="5400">
                <a:solidFill>
                  <a:schemeClr val="bg1"/>
                </a:solidFill>
              </a:defRPr>
            </a:lvl1pPr>
          </a:lstStyle>
          <a:p>
            <a:r>
              <a:rPr lang="en-US" dirty="0"/>
              <a:t>Breaker</a:t>
            </a:r>
            <a:br>
              <a:rPr lang="en-US" dirty="0"/>
            </a:br>
            <a:r>
              <a:rPr lang="en-US" dirty="0"/>
              <a:t>heading text</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8">
            <a:extLst>
              <a:ext uri="{FF2B5EF4-FFF2-40B4-BE49-F238E27FC236}">
                <a16:creationId xmlns:a16="http://schemas.microsoft.com/office/drawing/2014/main" id="{E1726E6C-AD25-E441-8362-FEA28FFE6F48}"/>
              </a:ext>
            </a:extLst>
          </p:cNvPr>
          <p:cNvSpPr>
            <a:spLocks noGrp="1"/>
          </p:cNvSpPr>
          <p:nvPr>
            <p:ph type="body" sz="quarter" idx="10" hasCustomPrompt="1"/>
          </p:nvPr>
        </p:nvSpPr>
        <p:spPr>
          <a:xfrm>
            <a:off x="478366" y="4171653"/>
            <a:ext cx="10260141" cy="282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Breaker sub-heading text</a:t>
            </a:r>
          </a:p>
        </p:txBody>
      </p:sp>
      <p:pic>
        <p:nvPicPr>
          <p:cNvPr id="9" name="Picture 8">
            <a:extLst>
              <a:ext uri="{FF2B5EF4-FFF2-40B4-BE49-F238E27FC236}">
                <a16:creationId xmlns:a16="http://schemas.microsoft.com/office/drawing/2014/main" id="{A124D3B4-35A9-E445-B5B9-0B3FAC17E48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05299" y="1554034"/>
            <a:ext cx="1451155" cy="608329"/>
          </a:xfrm>
          <a:prstGeom prst="rect">
            <a:avLst/>
          </a:prstGeom>
        </p:spPr>
      </p:pic>
    </p:spTree>
    <p:extLst>
      <p:ext uri="{BB962C8B-B14F-4D97-AF65-F5344CB8AC3E}">
        <p14:creationId xmlns:p14="http://schemas.microsoft.com/office/powerpoint/2010/main" val="1415619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8368" y="2528521"/>
            <a:ext cx="10259385" cy="1463133"/>
          </a:xfrm>
        </p:spPr>
        <p:txBody>
          <a:bodyPr anchor="b">
            <a:noAutofit/>
          </a:bodyPr>
          <a:lstStyle>
            <a:lvl1pPr algn="l">
              <a:defRPr sz="5400">
                <a:solidFill>
                  <a:schemeClr val="accent1"/>
                </a:solidFill>
              </a:defRPr>
            </a:lvl1pPr>
          </a:lstStyle>
          <a:p>
            <a:r>
              <a:rPr lang="en-US" dirty="0"/>
              <a:t>Breaker</a:t>
            </a:r>
            <a:br>
              <a:rPr lang="en-US" dirty="0"/>
            </a:br>
            <a:r>
              <a:rPr lang="en-US" dirty="0"/>
              <a:t>heading text</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8">
            <a:extLst>
              <a:ext uri="{FF2B5EF4-FFF2-40B4-BE49-F238E27FC236}">
                <a16:creationId xmlns:a16="http://schemas.microsoft.com/office/drawing/2014/main" id="{E1726E6C-AD25-E441-8362-FEA28FFE6F48}"/>
              </a:ext>
            </a:extLst>
          </p:cNvPr>
          <p:cNvSpPr>
            <a:spLocks noGrp="1"/>
          </p:cNvSpPr>
          <p:nvPr>
            <p:ph type="body" sz="quarter" idx="10" hasCustomPrompt="1"/>
          </p:nvPr>
        </p:nvSpPr>
        <p:spPr>
          <a:xfrm>
            <a:off x="478366" y="4171653"/>
            <a:ext cx="10260141" cy="282388"/>
          </a:xfr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Breaker sub-heading text</a:t>
            </a:r>
          </a:p>
        </p:txBody>
      </p:sp>
      <p:pic>
        <p:nvPicPr>
          <p:cNvPr id="11" name="Picture 10">
            <a:extLst>
              <a:ext uri="{FF2B5EF4-FFF2-40B4-BE49-F238E27FC236}">
                <a16:creationId xmlns:a16="http://schemas.microsoft.com/office/drawing/2014/main" id="{67DB614C-41FB-5848-8FB8-F3ACE872926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9882" y="1547287"/>
            <a:ext cx="1440000" cy="603500"/>
          </a:xfrm>
          <a:prstGeom prst="rect">
            <a:avLst/>
          </a:prstGeom>
        </p:spPr>
      </p:pic>
    </p:spTree>
    <p:extLst>
      <p:ext uri="{BB962C8B-B14F-4D97-AF65-F5344CB8AC3E}">
        <p14:creationId xmlns:p14="http://schemas.microsoft.com/office/powerpoint/2010/main" val="1121340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8">
            <a:extLst>
              <a:ext uri="{FF2B5EF4-FFF2-40B4-BE49-F238E27FC236}">
                <a16:creationId xmlns:a16="http://schemas.microsoft.com/office/drawing/2014/main" id="{E1726E6C-AD25-E441-8362-FEA28FFE6F48}"/>
              </a:ext>
            </a:extLst>
          </p:cNvPr>
          <p:cNvSpPr>
            <a:spLocks noGrp="1"/>
          </p:cNvSpPr>
          <p:nvPr>
            <p:ph type="body" sz="quarter" idx="10" hasCustomPrompt="1"/>
          </p:nvPr>
        </p:nvSpPr>
        <p:spPr>
          <a:xfrm>
            <a:off x="478366" y="4171653"/>
            <a:ext cx="10260141" cy="282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Breaker sub-heading text</a:t>
            </a:r>
          </a:p>
        </p:txBody>
      </p:sp>
      <p:sp>
        <p:nvSpPr>
          <p:cNvPr id="9" name="Title 1">
            <a:extLst>
              <a:ext uri="{FF2B5EF4-FFF2-40B4-BE49-F238E27FC236}">
                <a16:creationId xmlns:a16="http://schemas.microsoft.com/office/drawing/2014/main" id="{5D8298D0-9789-3046-A0BA-E685BD3606A3}"/>
              </a:ext>
            </a:extLst>
          </p:cNvPr>
          <p:cNvSpPr>
            <a:spLocks noGrp="1"/>
          </p:cNvSpPr>
          <p:nvPr>
            <p:ph type="ctrTitle" hasCustomPrompt="1"/>
          </p:nvPr>
        </p:nvSpPr>
        <p:spPr>
          <a:xfrm>
            <a:off x="478368" y="2528521"/>
            <a:ext cx="10259385" cy="1463133"/>
          </a:xfrm>
        </p:spPr>
        <p:txBody>
          <a:bodyPr anchor="b">
            <a:noAutofit/>
          </a:bodyPr>
          <a:lstStyle>
            <a:lvl1pPr algn="l">
              <a:defRPr sz="5400">
                <a:solidFill>
                  <a:schemeClr val="bg1"/>
                </a:solidFill>
              </a:defRPr>
            </a:lvl1pPr>
          </a:lstStyle>
          <a:p>
            <a:r>
              <a:rPr lang="en-US" dirty="0"/>
              <a:t>Breaker</a:t>
            </a:r>
            <a:br>
              <a:rPr lang="en-US" dirty="0"/>
            </a:br>
            <a:r>
              <a:rPr lang="en-US" dirty="0"/>
              <a:t>heading text</a:t>
            </a:r>
          </a:p>
        </p:txBody>
      </p:sp>
      <p:pic>
        <p:nvPicPr>
          <p:cNvPr id="11" name="Picture 10">
            <a:extLst>
              <a:ext uri="{FF2B5EF4-FFF2-40B4-BE49-F238E27FC236}">
                <a16:creationId xmlns:a16="http://schemas.microsoft.com/office/drawing/2014/main" id="{ADB3779A-FBA3-A14F-95B9-92076144D2C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05299" y="1554034"/>
            <a:ext cx="1451155" cy="608329"/>
          </a:xfrm>
          <a:prstGeom prst="rect">
            <a:avLst/>
          </a:prstGeom>
        </p:spPr>
      </p:pic>
    </p:spTree>
    <p:extLst>
      <p:ext uri="{BB962C8B-B14F-4D97-AF65-F5344CB8AC3E}">
        <p14:creationId xmlns:p14="http://schemas.microsoft.com/office/powerpoint/2010/main" val="448578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90185" y="476250"/>
            <a:ext cx="10258326" cy="1315008"/>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90184" y="2166295"/>
            <a:ext cx="10259082" cy="3519286"/>
          </a:xfrm>
        </p:spPr>
        <p:txBody>
          <a:bodyPr>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84CA2C6E-22DF-9E4C-83C8-B895E4A4484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2742493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03E38F9E-A177-6340-97E3-A4C98AFBA88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
        <p:nvSpPr>
          <p:cNvPr id="11" name="Title 1">
            <a:extLst>
              <a:ext uri="{FF2B5EF4-FFF2-40B4-BE49-F238E27FC236}">
                <a16:creationId xmlns:a16="http://schemas.microsoft.com/office/drawing/2014/main" id="{B7A2E4FD-AD4D-A54B-85F7-DD5E1732C4D4}"/>
              </a:ext>
            </a:extLst>
          </p:cNvPr>
          <p:cNvSpPr>
            <a:spLocks noGrp="1"/>
          </p:cNvSpPr>
          <p:nvPr>
            <p:ph type="ctrTitle" hasCustomPrompt="1"/>
          </p:nvPr>
        </p:nvSpPr>
        <p:spPr>
          <a:xfrm>
            <a:off x="490185" y="476250"/>
            <a:ext cx="10258326" cy="1315008"/>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3" name="Text Placeholder 8">
            <a:extLst>
              <a:ext uri="{FF2B5EF4-FFF2-40B4-BE49-F238E27FC236}">
                <a16:creationId xmlns:a16="http://schemas.microsoft.com/office/drawing/2014/main" id="{D307388E-34B9-704F-9DF7-2F865CB7C5E8}"/>
              </a:ext>
            </a:extLst>
          </p:cNvPr>
          <p:cNvSpPr>
            <a:spLocks noGrp="1"/>
          </p:cNvSpPr>
          <p:nvPr>
            <p:ph type="body" sz="quarter" idx="10"/>
          </p:nvPr>
        </p:nvSpPr>
        <p:spPr>
          <a:xfrm>
            <a:off x="490184" y="2166295"/>
            <a:ext cx="10259082" cy="3519286"/>
          </a:xfrm>
        </p:spPr>
        <p:txBody>
          <a:bodyPr>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7637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594ACB03-8461-3B4F-A02A-BB456D5DD6E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4081304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AA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16086CDB-81C6-8E48-AB47-21935B1B9AD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52412" y="1251018"/>
            <a:ext cx="5550883" cy="1350000"/>
          </a:xfrm>
          <a:prstGeom prst="rect">
            <a:avLst/>
          </a:prstGeom>
        </p:spPr>
      </p:pic>
    </p:spTree>
    <p:extLst>
      <p:ext uri="{BB962C8B-B14F-4D97-AF65-F5344CB8AC3E}">
        <p14:creationId xmlns:p14="http://schemas.microsoft.com/office/powerpoint/2010/main" val="2182874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9428" y="476250"/>
            <a:ext cx="5616161"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79425" y="2166295"/>
            <a:ext cx="5616575" cy="35192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6575256" y="0"/>
            <a:ext cx="4656333" cy="68580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A78267D2-0B9C-6141-A0F0-AE806E1FB9C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156796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719833"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959834" y="0"/>
            <a:ext cx="4656333" cy="68580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6A7CC745-F299-CA44-921C-E0C2BC62937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Tree>
    <p:extLst>
      <p:ext uri="{BB962C8B-B14F-4D97-AF65-F5344CB8AC3E}">
        <p14:creationId xmlns:p14="http://schemas.microsoft.com/office/powerpoint/2010/main" val="2206892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icture Placeholder 3">
            <a:extLst>
              <a:ext uri="{FF2B5EF4-FFF2-40B4-BE49-F238E27FC236}">
                <a16:creationId xmlns:a16="http://schemas.microsoft.com/office/drawing/2014/main" id="{B2A44E0D-AD37-B64A-8087-4B04C08A4454}"/>
              </a:ext>
            </a:extLst>
          </p:cNvPr>
          <p:cNvSpPr>
            <a:spLocks noGrp="1"/>
          </p:cNvSpPr>
          <p:nvPr>
            <p:ph type="pic" sz="quarter" idx="12" hasCustomPrompt="1"/>
          </p:nvPr>
        </p:nvSpPr>
        <p:spPr>
          <a:xfrm>
            <a:off x="720001" y="0"/>
            <a:ext cx="4895832" cy="3430800"/>
          </a:xfrm>
        </p:spPr>
        <p:txBody>
          <a:bodyPr anchor="ctr"/>
          <a:lstStyle>
            <a:lvl1pPr algn="ctr">
              <a:defRPr/>
            </a:lvl1pPr>
          </a:lstStyle>
          <a:p>
            <a:r>
              <a:rPr lang="en-US" dirty="0"/>
              <a:t>Insert image here</a:t>
            </a:r>
          </a:p>
        </p:txBody>
      </p:sp>
      <p:sp>
        <p:nvSpPr>
          <p:cNvPr id="13" name="Picture Placeholder 3">
            <a:extLst>
              <a:ext uri="{FF2B5EF4-FFF2-40B4-BE49-F238E27FC236}">
                <a16:creationId xmlns:a16="http://schemas.microsoft.com/office/drawing/2014/main" id="{AE15AA6C-F6DF-F943-A289-C06A927AF92D}"/>
              </a:ext>
            </a:extLst>
          </p:cNvPr>
          <p:cNvSpPr>
            <a:spLocks noGrp="1"/>
          </p:cNvSpPr>
          <p:nvPr>
            <p:ph type="pic" sz="quarter" idx="13" hasCustomPrompt="1"/>
          </p:nvPr>
        </p:nvSpPr>
        <p:spPr>
          <a:xfrm>
            <a:off x="720001" y="3429000"/>
            <a:ext cx="4895832" cy="34308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5F4CED46-6A49-DC4E-B76D-D628758B5AB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
        <p:nvSpPr>
          <p:cNvPr id="14" name="Title 1">
            <a:extLst>
              <a:ext uri="{FF2B5EF4-FFF2-40B4-BE49-F238E27FC236}">
                <a16:creationId xmlns:a16="http://schemas.microsoft.com/office/drawing/2014/main" id="{FD9C2BA4-03E6-EC40-89CA-D2621E7122AB}"/>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5" name="Text Placeholder 8">
            <a:extLst>
              <a:ext uri="{FF2B5EF4-FFF2-40B4-BE49-F238E27FC236}">
                <a16:creationId xmlns:a16="http://schemas.microsoft.com/office/drawing/2014/main" id="{DC448F55-EA63-664C-9AA5-E2C41B606847}"/>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614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icture Placeholder 3">
            <a:extLst>
              <a:ext uri="{FF2B5EF4-FFF2-40B4-BE49-F238E27FC236}">
                <a16:creationId xmlns:a16="http://schemas.microsoft.com/office/drawing/2014/main" id="{600F4128-B022-BF49-9B0B-ED727D588C4C}"/>
              </a:ext>
            </a:extLst>
          </p:cNvPr>
          <p:cNvSpPr>
            <a:spLocks noGrp="1"/>
          </p:cNvSpPr>
          <p:nvPr>
            <p:ph type="pic" sz="quarter" idx="11" hasCustomPrompt="1"/>
          </p:nvPr>
        </p:nvSpPr>
        <p:spPr>
          <a:xfrm>
            <a:off x="720001" y="0"/>
            <a:ext cx="4896167" cy="2286000"/>
          </a:xfrm>
        </p:spPr>
        <p:txBody>
          <a:bodyPr anchor="ctr"/>
          <a:lstStyle>
            <a:lvl1pPr algn="ctr">
              <a:defRPr/>
            </a:lvl1pPr>
          </a:lstStyle>
          <a:p>
            <a:r>
              <a:rPr lang="en-US" dirty="0"/>
              <a:t>Insert image here</a:t>
            </a:r>
          </a:p>
        </p:txBody>
      </p:sp>
      <p:sp>
        <p:nvSpPr>
          <p:cNvPr id="11" name="Picture Placeholder 3">
            <a:extLst>
              <a:ext uri="{FF2B5EF4-FFF2-40B4-BE49-F238E27FC236}">
                <a16:creationId xmlns:a16="http://schemas.microsoft.com/office/drawing/2014/main" id="{3768B268-3513-1646-B5F3-B131AA38FB4D}"/>
              </a:ext>
            </a:extLst>
          </p:cNvPr>
          <p:cNvSpPr>
            <a:spLocks noGrp="1"/>
          </p:cNvSpPr>
          <p:nvPr>
            <p:ph type="pic" sz="quarter" idx="12" hasCustomPrompt="1"/>
          </p:nvPr>
        </p:nvSpPr>
        <p:spPr>
          <a:xfrm>
            <a:off x="720001" y="4572000"/>
            <a:ext cx="4896167" cy="2286000"/>
          </a:xfrm>
        </p:spPr>
        <p:txBody>
          <a:bodyPr anchor="ctr"/>
          <a:lstStyle>
            <a:lvl1pPr algn="ctr">
              <a:defRPr/>
            </a:lvl1pPr>
          </a:lstStyle>
          <a:p>
            <a:r>
              <a:rPr lang="en-US" dirty="0"/>
              <a:t>Insert image here</a:t>
            </a:r>
          </a:p>
        </p:txBody>
      </p:sp>
      <p:sp>
        <p:nvSpPr>
          <p:cNvPr id="14" name="Picture Placeholder 3">
            <a:extLst>
              <a:ext uri="{FF2B5EF4-FFF2-40B4-BE49-F238E27FC236}">
                <a16:creationId xmlns:a16="http://schemas.microsoft.com/office/drawing/2014/main" id="{12701770-7835-3041-B7FA-B708B6435CA4}"/>
              </a:ext>
            </a:extLst>
          </p:cNvPr>
          <p:cNvSpPr>
            <a:spLocks noGrp="1"/>
          </p:cNvSpPr>
          <p:nvPr>
            <p:ph type="pic" sz="quarter" idx="13" hasCustomPrompt="1"/>
          </p:nvPr>
        </p:nvSpPr>
        <p:spPr>
          <a:xfrm>
            <a:off x="720001" y="2286000"/>
            <a:ext cx="4896167" cy="2286000"/>
          </a:xfrm>
        </p:spPr>
        <p:txBody>
          <a:bodyPr anchor="ctr"/>
          <a:lstStyle>
            <a:lvl1pPr algn="ctr">
              <a:defRPr/>
            </a:lvl1pPr>
          </a:lstStyle>
          <a:p>
            <a:r>
              <a:rPr lang="en-US" dirty="0"/>
              <a:t>Insert image here</a:t>
            </a:r>
          </a:p>
        </p:txBody>
      </p:sp>
      <p:pic>
        <p:nvPicPr>
          <p:cNvPr id="9" name="Picture 8">
            <a:extLst>
              <a:ext uri="{FF2B5EF4-FFF2-40B4-BE49-F238E27FC236}">
                <a16:creationId xmlns:a16="http://schemas.microsoft.com/office/drawing/2014/main" id="{C1D96674-7D62-874E-89EB-26F574D41F8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
        <p:nvSpPr>
          <p:cNvPr id="13" name="Title 1">
            <a:extLst>
              <a:ext uri="{FF2B5EF4-FFF2-40B4-BE49-F238E27FC236}">
                <a16:creationId xmlns:a16="http://schemas.microsoft.com/office/drawing/2014/main" id="{2FDCFA35-7794-A14F-AE55-7DBF8ECB2A92}"/>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5" name="Text Placeholder 8">
            <a:extLst>
              <a:ext uri="{FF2B5EF4-FFF2-40B4-BE49-F238E27FC236}">
                <a16:creationId xmlns:a16="http://schemas.microsoft.com/office/drawing/2014/main" id="{AC7E622E-1D59-884A-B39E-1D1F251C4AAE}"/>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115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Picture Placeholder 3">
            <a:extLst>
              <a:ext uri="{FF2B5EF4-FFF2-40B4-BE49-F238E27FC236}">
                <a16:creationId xmlns:a16="http://schemas.microsoft.com/office/drawing/2014/main" id="{EF89479A-879C-FB47-AD26-296CC44EC066}"/>
              </a:ext>
            </a:extLst>
          </p:cNvPr>
          <p:cNvSpPr>
            <a:spLocks noGrp="1"/>
          </p:cNvSpPr>
          <p:nvPr>
            <p:ph type="pic" sz="quarter" idx="12" hasCustomPrompt="1"/>
          </p:nvPr>
        </p:nvSpPr>
        <p:spPr>
          <a:xfrm>
            <a:off x="720001" y="0"/>
            <a:ext cx="4895832" cy="1717200"/>
          </a:xfrm>
        </p:spPr>
        <p:txBody>
          <a:bodyPr anchor="ctr"/>
          <a:lstStyle>
            <a:lvl1pPr algn="ctr">
              <a:defRPr/>
            </a:lvl1pPr>
          </a:lstStyle>
          <a:p>
            <a:r>
              <a:rPr lang="en-US" dirty="0"/>
              <a:t>Insert image here</a:t>
            </a:r>
          </a:p>
        </p:txBody>
      </p:sp>
      <p:sp>
        <p:nvSpPr>
          <p:cNvPr id="14" name="Picture Placeholder 3">
            <a:extLst>
              <a:ext uri="{FF2B5EF4-FFF2-40B4-BE49-F238E27FC236}">
                <a16:creationId xmlns:a16="http://schemas.microsoft.com/office/drawing/2014/main" id="{84323833-A9C0-584F-ADEE-4E223A93396E}"/>
              </a:ext>
            </a:extLst>
          </p:cNvPr>
          <p:cNvSpPr>
            <a:spLocks noGrp="1"/>
          </p:cNvSpPr>
          <p:nvPr>
            <p:ph type="pic" sz="quarter" idx="13" hasCustomPrompt="1"/>
          </p:nvPr>
        </p:nvSpPr>
        <p:spPr>
          <a:xfrm>
            <a:off x="720001" y="1713600"/>
            <a:ext cx="4895832" cy="1717200"/>
          </a:xfrm>
        </p:spPr>
        <p:txBody>
          <a:bodyPr anchor="ctr"/>
          <a:lstStyle>
            <a:lvl1pPr algn="ctr">
              <a:defRPr/>
            </a:lvl1pPr>
          </a:lstStyle>
          <a:p>
            <a:r>
              <a:rPr lang="en-US" dirty="0"/>
              <a:t>Insert image here</a:t>
            </a:r>
          </a:p>
        </p:txBody>
      </p:sp>
      <p:sp>
        <p:nvSpPr>
          <p:cNvPr id="15" name="Picture Placeholder 3">
            <a:extLst>
              <a:ext uri="{FF2B5EF4-FFF2-40B4-BE49-F238E27FC236}">
                <a16:creationId xmlns:a16="http://schemas.microsoft.com/office/drawing/2014/main" id="{F091CC3E-CE50-ED48-AE9A-A0AEF9D16657}"/>
              </a:ext>
            </a:extLst>
          </p:cNvPr>
          <p:cNvSpPr>
            <a:spLocks noGrp="1"/>
          </p:cNvSpPr>
          <p:nvPr>
            <p:ph type="pic" sz="quarter" idx="14" hasCustomPrompt="1"/>
          </p:nvPr>
        </p:nvSpPr>
        <p:spPr>
          <a:xfrm>
            <a:off x="720001" y="5140800"/>
            <a:ext cx="4895832" cy="1717200"/>
          </a:xfrm>
        </p:spPr>
        <p:txBody>
          <a:bodyPr anchor="ctr"/>
          <a:lstStyle>
            <a:lvl1pPr algn="ctr">
              <a:defRPr/>
            </a:lvl1pPr>
          </a:lstStyle>
          <a:p>
            <a:r>
              <a:rPr lang="en-US" dirty="0"/>
              <a:t>Insert image here</a:t>
            </a:r>
          </a:p>
        </p:txBody>
      </p:sp>
      <p:sp>
        <p:nvSpPr>
          <p:cNvPr id="16" name="Picture Placeholder 3">
            <a:extLst>
              <a:ext uri="{FF2B5EF4-FFF2-40B4-BE49-F238E27FC236}">
                <a16:creationId xmlns:a16="http://schemas.microsoft.com/office/drawing/2014/main" id="{8FBE944B-B15E-6D42-BF79-08A252874409}"/>
              </a:ext>
            </a:extLst>
          </p:cNvPr>
          <p:cNvSpPr>
            <a:spLocks noGrp="1"/>
          </p:cNvSpPr>
          <p:nvPr>
            <p:ph type="pic" sz="quarter" idx="15" hasCustomPrompt="1"/>
          </p:nvPr>
        </p:nvSpPr>
        <p:spPr>
          <a:xfrm>
            <a:off x="720001" y="3427200"/>
            <a:ext cx="4895832" cy="1717200"/>
          </a:xfrm>
        </p:spPr>
        <p:txBody>
          <a:bodyPr anchor="ctr"/>
          <a:lstStyle>
            <a:lvl1pPr algn="ctr">
              <a:defRPr/>
            </a:lvl1pPr>
          </a:lstStyle>
          <a:p>
            <a:r>
              <a:rPr lang="en-US" dirty="0"/>
              <a:t>Insert image here</a:t>
            </a:r>
          </a:p>
        </p:txBody>
      </p:sp>
      <p:pic>
        <p:nvPicPr>
          <p:cNvPr id="13" name="Picture 12">
            <a:extLst>
              <a:ext uri="{FF2B5EF4-FFF2-40B4-BE49-F238E27FC236}">
                <a16:creationId xmlns:a16="http://schemas.microsoft.com/office/drawing/2014/main" id="{16E146D0-48D7-6449-A4C1-789474A24B3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
        <p:nvSpPr>
          <p:cNvPr id="17" name="Title 1">
            <a:extLst>
              <a:ext uri="{FF2B5EF4-FFF2-40B4-BE49-F238E27FC236}">
                <a16:creationId xmlns:a16="http://schemas.microsoft.com/office/drawing/2014/main" id="{DF60618D-E742-7C4F-8958-FFF3B1231945}"/>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8" name="Text Placeholder 8">
            <a:extLst>
              <a:ext uri="{FF2B5EF4-FFF2-40B4-BE49-F238E27FC236}">
                <a16:creationId xmlns:a16="http://schemas.microsoft.com/office/drawing/2014/main" id="{173C61ED-0CD3-CC42-8249-30B999D77961}"/>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093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9427" y="476250"/>
            <a:ext cx="6973289"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1999"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79425" y="2166295"/>
            <a:ext cx="6973802"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7959934" y="0"/>
            <a:ext cx="3257207" cy="68580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74A21AFD-7BAA-474E-9B21-0EC9E524E5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1264192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952189" y="0"/>
            <a:ext cx="3257207" cy="6858000"/>
          </a:xfrm>
        </p:spPr>
        <p:txBody>
          <a:bodyPr anchor="ctr"/>
          <a:lstStyle>
            <a:lvl1pPr algn="ctr">
              <a:defRPr/>
            </a:lvl1pPr>
          </a:lstStyle>
          <a:p>
            <a:r>
              <a:rPr lang="en-US" dirty="0"/>
              <a:t>Insert image here</a:t>
            </a:r>
          </a:p>
        </p:txBody>
      </p:sp>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695574" y="476250"/>
            <a:ext cx="7015604"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719183"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695572" y="2166295"/>
            <a:ext cx="7016120"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3A38C3C-44A8-7B49-97F3-18DB98877E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Tree>
    <p:extLst>
      <p:ext uri="{BB962C8B-B14F-4D97-AF65-F5344CB8AC3E}">
        <p14:creationId xmlns:p14="http://schemas.microsoft.com/office/powerpoint/2010/main" val="2575860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5E00F8-23E4-F74B-8C58-C57BA9DCB080}"/>
              </a:ext>
            </a:extLst>
          </p:cNvPr>
          <p:cNvSpPr/>
          <p:nvPr userDrawn="1"/>
        </p:nvSpPr>
        <p:spPr>
          <a:xfrm rot="10800000">
            <a:off x="478366" y="0"/>
            <a:ext cx="51434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ubtitle 2">
            <a:extLst>
              <a:ext uri="{FF2B5EF4-FFF2-40B4-BE49-F238E27FC236}">
                <a16:creationId xmlns:a16="http://schemas.microsoft.com/office/drawing/2014/main" id="{F1922829-9018-D846-ABC5-C445BD1245C5}"/>
              </a:ext>
            </a:extLst>
          </p:cNvPr>
          <p:cNvSpPr>
            <a:spLocks noGrp="1"/>
          </p:cNvSpPr>
          <p:nvPr>
            <p:ph type="subTitle" idx="1" hasCustomPrompt="1"/>
          </p:nvPr>
        </p:nvSpPr>
        <p:spPr>
          <a:xfrm>
            <a:off x="6121650" y="3682554"/>
            <a:ext cx="5598364" cy="23919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text here</a:t>
            </a:r>
          </a:p>
        </p:txBody>
      </p:sp>
      <p:sp>
        <p:nvSpPr>
          <p:cNvPr id="7" name="Rectangle 6">
            <a:extLst>
              <a:ext uri="{FF2B5EF4-FFF2-40B4-BE49-F238E27FC236}">
                <a16:creationId xmlns:a16="http://schemas.microsoft.com/office/drawing/2014/main" id="{B9725793-DA45-3A4B-9142-B0ECC42BB418}"/>
              </a:ext>
            </a:extLst>
          </p:cNvPr>
          <p:cNvSpPr/>
          <p:nvPr userDrawn="1"/>
        </p:nvSpPr>
        <p:spPr>
          <a:xfrm rot="10800000">
            <a:off x="1557" y="0"/>
            <a:ext cx="47680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9DC57ACA-9630-8644-802F-4BA04C062E18}"/>
              </a:ext>
            </a:extLst>
          </p:cNvPr>
          <p:cNvSpPr txBox="1">
            <a:spLocks/>
          </p:cNvSpPr>
          <p:nvPr userDrawn="1"/>
        </p:nvSpPr>
        <p:spPr>
          <a:xfrm>
            <a:off x="6096001" y="2935843"/>
            <a:ext cx="5617633" cy="54606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400" b="1" kern="1200" spc="-150">
                <a:solidFill>
                  <a:schemeClr val="accent1"/>
                </a:solidFill>
                <a:latin typeface="+mj-lt"/>
                <a:ea typeface="+mj-ea"/>
                <a:cs typeface="+mj-cs"/>
              </a:defRPr>
            </a:lvl1pPr>
          </a:lstStyle>
          <a:p>
            <a:r>
              <a:rPr lang="en-US" sz="4400" dirty="0"/>
              <a:t>Thank you</a:t>
            </a:r>
          </a:p>
        </p:txBody>
      </p:sp>
      <p:pic>
        <p:nvPicPr>
          <p:cNvPr id="10" name="Picture 9">
            <a:extLst>
              <a:ext uri="{FF2B5EF4-FFF2-40B4-BE49-F238E27FC236}">
                <a16:creationId xmlns:a16="http://schemas.microsoft.com/office/drawing/2014/main" id="{8AF83993-A4E8-874F-8106-64D02F6A0681}"/>
              </a:ext>
            </a:extLst>
          </p:cNvPr>
          <p:cNvPicPr>
            <a:picLocks noChangeAspect="1"/>
          </p:cNvPicPr>
          <p:nvPr userDrawn="1"/>
        </p:nvPicPr>
        <p:blipFill>
          <a:blip r:embed="rId2"/>
          <a:stretch>
            <a:fillRect/>
          </a:stretch>
        </p:blipFill>
        <p:spPr>
          <a:xfrm>
            <a:off x="1327719" y="2770920"/>
            <a:ext cx="3131072" cy="1312555"/>
          </a:xfrm>
          <a:prstGeom prst="rect">
            <a:avLst/>
          </a:prstGeom>
        </p:spPr>
      </p:pic>
    </p:spTree>
    <p:extLst>
      <p:ext uri="{BB962C8B-B14F-4D97-AF65-F5344CB8AC3E}">
        <p14:creationId xmlns:p14="http://schemas.microsoft.com/office/powerpoint/2010/main" val="4242260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5E00F8-23E4-F74B-8C58-C57BA9DCB080}"/>
              </a:ext>
            </a:extLst>
          </p:cNvPr>
          <p:cNvSpPr/>
          <p:nvPr userDrawn="1"/>
        </p:nvSpPr>
        <p:spPr>
          <a:xfrm rot="10800000">
            <a:off x="478366" y="0"/>
            <a:ext cx="51434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ubtitle 2">
            <a:extLst>
              <a:ext uri="{FF2B5EF4-FFF2-40B4-BE49-F238E27FC236}">
                <a16:creationId xmlns:a16="http://schemas.microsoft.com/office/drawing/2014/main" id="{F1922829-9018-D846-ABC5-C445BD1245C5}"/>
              </a:ext>
            </a:extLst>
          </p:cNvPr>
          <p:cNvSpPr>
            <a:spLocks noGrp="1"/>
          </p:cNvSpPr>
          <p:nvPr>
            <p:ph type="subTitle" idx="1" hasCustomPrompt="1"/>
          </p:nvPr>
        </p:nvSpPr>
        <p:spPr>
          <a:xfrm>
            <a:off x="6121650" y="3682554"/>
            <a:ext cx="5598364" cy="23919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text here</a:t>
            </a:r>
          </a:p>
        </p:txBody>
      </p:sp>
      <p:sp>
        <p:nvSpPr>
          <p:cNvPr id="7" name="Rectangle 6">
            <a:extLst>
              <a:ext uri="{FF2B5EF4-FFF2-40B4-BE49-F238E27FC236}">
                <a16:creationId xmlns:a16="http://schemas.microsoft.com/office/drawing/2014/main" id="{B9725793-DA45-3A4B-9142-B0ECC42BB418}"/>
              </a:ext>
            </a:extLst>
          </p:cNvPr>
          <p:cNvSpPr/>
          <p:nvPr userDrawn="1"/>
        </p:nvSpPr>
        <p:spPr>
          <a:xfrm rot="10800000">
            <a:off x="1557" y="0"/>
            <a:ext cx="47680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9DC57ACA-9630-8644-802F-4BA04C062E18}"/>
              </a:ext>
            </a:extLst>
          </p:cNvPr>
          <p:cNvSpPr txBox="1">
            <a:spLocks/>
          </p:cNvSpPr>
          <p:nvPr userDrawn="1"/>
        </p:nvSpPr>
        <p:spPr>
          <a:xfrm>
            <a:off x="6096001" y="2935843"/>
            <a:ext cx="5617633" cy="54606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400" b="1" kern="1200" spc="-150">
                <a:solidFill>
                  <a:schemeClr val="accent1"/>
                </a:solidFill>
                <a:latin typeface="+mj-lt"/>
                <a:ea typeface="+mj-ea"/>
                <a:cs typeface="+mj-cs"/>
              </a:defRPr>
            </a:lvl1pPr>
          </a:lstStyle>
          <a:p>
            <a:r>
              <a:rPr lang="en-US" sz="4400" dirty="0"/>
              <a:t>Thank you</a:t>
            </a:r>
          </a:p>
        </p:txBody>
      </p:sp>
      <p:sp>
        <p:nvSpPr>
          <p:cNvPr id="11" name="Rectangle 10">
            <a:extLst>
              <a:ext uri="{FF2B5EF4-FFF2-40B4-BE49-F238E27FC236}">
                <a16:creationId xmlns:a16="http://schemas.microsoft.com/office/drawing/2014/main" id="{3DFF4809-AA81-8A42-BD26-36F0215753B3}"/>
              </a:ext>
            </a:extLst>
          </p:cNvPr>
          <p:cNvSpPr/>
          <p:nvPr userDrawn="1"/>
        </p:nvSpPr>
        <p:spPr>
          <a:xfrm>
            <a:off x="-5353236" y="-789786"/>
            <a:ext cx="5172011" cy="8974781"/>
          </a:xfrm>
          <a:prstGeom prst="rect">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l"/>
            <a:r>
              <a:rPr lang="en-GB" sz="1200" b="1" dirty="0"/>
              <a:t>How to insert your logo:</a:t>
            </a:r>
          </a:p>
          <a:p>
            <a:pPr algn="l"/>
            <a:endParaRPr lang="en-GB" sz="1200" b="1" dirty="0"/>
          </a:p>
          <a:p>
            <a:pPr algn="l"/>
            <a:r>
              <a:rPr lang="en-GB" sz="1200" b="1" dirty="0"/>
              <a:t>1.Click View in the</a:t>
            </a:r>
            <a:r>
              <a:rPr lang="en-GB" sz="1200" b="1" baseline="0" dirty="0"/>
              <a:t> tool bar</a:t>
            </a:r>
          </a:p>
          <a:p>
            <a:pPr algn="l"/>
            <a:r>
              <a:rPr lang="en-GB" sz="1200" b="1" baseline="0" dirty="0"/>
              <a:t> and </a:t>
            </a:r>
            <a:r>
              <a:rPr lang="en-GB" sz="1200" b="1" dirty="0"/>
              <a:t>Turn on guides.</a:t>
            </a:r>
          </a:p>
          <a:p>
            <a:pPr algn="l"/>
            <a:endParaRPr lang="en-GB" sz="1200" b="1" dirty="0"/>
          </a:p>
          <a:p>
            <a:pPr algn="l"/>
            <a:endParaRPr lang="en-GB" sz="1200" b="1" dirty="0"/>
          </a:p>
          <a:p>
            <a:pPr algn="l"/>
            <a:endParaRPr lang="en-GB" sz="1200" b="1" dirty="0"/>
          </a:p>
          <a:p>
            <a:pPr algn="l"/>
            <a:endParaRPr lang="en-GB" sz="1200" b="1" dirty="0"/>
          </a:p>
          <a:p>
            <a:pPr algn="l"/>
            <a:endParaRPr lang="en-GB" sz="1200" b="1" dirty="0"/>
          </a:p>
          <a:p>
            <a:pPr algn="l"/>
            <a:r>
              <a:rPr lang="en-GB" sz="1200" b="1" dirty="0"/>
              <a:t>2.DoubleClick</a:t>
            </a:r>
            <a:r>
              <a:rPr lang="en-GB" sz="1200" b="1" baseline="0" dirty="0"/>
              <a:t> insert school logo</a:t>
            </a:r>
          </a:p>
          <a:p>
            <a:pPr algn="l"/>
            <a:r>
              <a:rPr lang="en-GB" sz="1200" b="1" baseline="0" dirty="0"/>
              <a:t> and select your school logo.</a:t>
            </a:r>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r>
              <a:rPr lang="en-GB" sz="1200" b="1" baseline="0" dirty="0"/>
              <a:t>3. If your School logo does not fit within the box. </a:t>
            </a:r>
          </a:p>
          <a:p>
            <a:pPr algn="l"/>
            <a:r>
              <a:rPr lang="en-GB" sz="1200" b="1" baseline="0" dirty="0"/>
              <a:t>click the format tab (Drawing tool) </a:t>
            </a:r>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r>
              <a:rPr lang="en-GB" sz="1200" b="1" baseline="0" dirty="0"/>
              <a:t>4. Click the drop down arrow on crop and click Fit.</a:t>
            </a:r>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r>
              <a:rPr lang="en-GB" sz="1200" b="1" baseline="0" dirty="0"/>
              <a:t>6. The logo will now be scaled to the correct size.</a:t>
            </a:r>
          </a:p>
          <a:p>
            <a:pPr algn="l"/>
            <a:endParaRPr lang="en-GB" sz="1200" b="1" baseline="0" dirty="0"/>
          </a:p>
          <a:p>
            <a:pPr algn="l"/>
            <a:r>
              <a:rPr lang="en-GB" sz="1200" b="1" baseline="0" dirty="0"/>
              <a:t>7. If you wish to adjust the position use the guide lines as references.</a:t>
            </a:r>
          </a:p>
          <a:p>
            <a:pPr algn="l"/>
            <a:r>
              <a:rPr lang="en-GB" sz="1200" b="1" baseline="0" dirty="0"/>
              <a:t>8. If you wish to remove the guide lines - </a:t>
            </a:r>
            <a:r>
              <a:rPr lang="en-GB" sz="1200" b="1" dirty="0"/>
              <a:t>Click View in the</a:t>
            </a:r>
            <a:r>
              <a:rPr lang="en-GB" sz="1200" b="1" baseline="0" dirty="0"/>
              <a:t> tool bar and T</a:t>
            </a:r>
            <a:r>
              <a:rPr lang="en-GB" sz="1200" b="1" dirty="0"/>
              <a:t>urn off guides</a:t>
            </a:r>
          </a:p>
          <a:p>
            <a:pPr algn="l"/>
            <a:endParaRPr lang="en-GB" sz="1200" b="1" baseline="0" dirty="0"/>
          </a:p>
          <a:p>
            <a:pPr algn="l"/>
            <a:endParaRPr lang="en-GB" sz="1200" b="1" baseline="0" dirty="0"/>
          </a:p>
        </p:txBody>
      </p:sp>
      <p:pic>
        <p:nvPicPr>
          <p:cNvPr id="12" name="Picture 11">
            <a:extLst>
              <a:ext uri="{FF2B5EF4-FFF2-40B4-BE49-F238E27FC236}">
                <a16:creationId xmlns:a16="http://schemas.microsoft.com/office/drawing/2014/main" id="{0B3B1D3A-04FD-AB4F-87AB-7EA926781FE4}"/>
              </a:ext>
            </a:extLst>
          </p:cNvPr>
          <p:cNvPicPr>
            <a:picLocks noChangeAspect="1"/>
          </p:cNvPicPr>
          <p:nvPr userDrawn="1"/>
        </p:nvPicPr>
        <p:blipFill>
          <a:blip r:embed="rId2"/>
          <a:stretch>
            <a:fillRect/>
          </a:stretch>
        </p:blipFill>
        <p:spPr>
          <a:xfrm>
            <a:off x="-3144873" y="-582570"/>
            <a:ext cx="2785017" cy="1309196"/>
          </a:xfrm>
          <a:prstGeom prst="rect">
            <a:avLst/>
          </a:prstGeom>
        </p:spPr>
      </p:pic>
      <p:pic>
        <p:nvPicPr>
          <p:cNvPr id="13" name="Picture 12">
            <a:extLst>
              <a:ext uri="{FF2B5EF4-FFF2-40B4-BE49-F238E27FC236}">
                <a16:creationId xmlns:a16="http://schemas.microsoft.com/office/drawing/2014/main" id="{B64478B7-09F4-2845-B28A-68FCDC9D2F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006455" y="1223906"/>
            <a:ext cx="2646599" cy="1601456"/>
          </a:xfrm>
          <a:prstGeom prst="rect">
            <a:avLst/>
          </a:prstGeom>
        </p:spPr>
      </p:pic>
      <p:pic>
        <p:nvPicPr>
          <p:cNvPr id="14" name="Picture 13">
            <a:extLst>
              <a:ext uri="{FF2B5EF4-FFF2-40B4-BE49-F238E27FC236}">
                <a16:creationId xmlns:a16="http://schemas.microsoft.com/office/drawing/2014/main" id="{6BE19D22-DB0A-824B-931A-C9B7076C2B9C}"/>
              </a:ext>
            </a:extLst>
          </p:cNvPr>
          <p:cNvPicPr>
            <a:picLocks noChangeAspect="1"/>
          </p:cNvPicPr>
          <p:nvPr userDrawn="1"/>
        </p:nvPicPr>
        <p:blipFill>
          <a:blip r:embed="rId4"/>
          <a:stretch>
            <a:fillRect/>
          </a:stretch>
        </p:blipFill>
        <p:spPr>
          <a:xfrm>
            <a:off x="-3186753" y="3421638"/>
            <a:ext cx="2821719" cy="1255059"/>
          </a:xfrm>
          <a:prstGeom prst="rect">
            <a:avLst/>
          </a:prstGeom>
        </p:spPr>
      </p:pic>
      <p:pic>
        <p:nvPicPr>
          <p:cNvPr id="15" name="Picture 14">
            <a:extLst>
              <a:ext uri="{FF2B5EF4-FFF2-40B4-BE49-F238E27FC236}">
                <a16:creationId xmlns:a16="http://schemas.microsoft.com/office/drawing/2014/main" id="{72D3F9B7-EA2A-8E4C-8215-1CDF8BE1FFFD}"/>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t="5943" b="9007"/>
          <a:stretch/>
        </p:blipFill>
        <p:spPr>
          <a:xfrm>
            <a:off x="-2767231" y="4981404"/>
            <a:ext cx="2041962" cy="1635273"/>
          </a:xfrm>
          <a:prstGeom prst="rect">
            <a:avLst/>
          </a:prstGeom>
        </p:spPr>
      </p:pic>
      <p:sp>
        <p:nvSpPr>
          <p:cNvPr id="16" name="Picture Placeholder 23">
            <a:extLst>
              <a:ext uri="{FF2B5EF4-FFF2-40B4-BE49-F238E27FC236}">
                <a16:creationId xmlns:a16="http://schemas.microsoft.com/office/drawing/2014/main" id="{02D8F306-3716-EA47-A752-40E85AE69BC6}"/>
              </a:ext>
            </a:extLst>
          </p:cNvPr>
          <p:cNvSpPr>
            <a:spLocks noGrp="1"/>
          </p:cNvSpPr>
          <p:nvPr>
            <p:ph type="pic" sz="quarter" idx="10" hasCustomPrompt="1"/>
          </p:nvPr>
        </p:nvSpPr>
        <p:spPr>
          <a:xfrm>
            <a:off x="1327719" y="2770919"/>
            <a:ext cx="3131072" cy="1312555"/>
          </a:xfrm>
          <a:noFill/>
        </p:spPr>
        <p:txBody>
          <a:bodyPr anchor="ctr">
            <a:noAutofit/>
          </a:bodyPr>
          <a:lstStyle>
            <a:lvl1pPr algn="ctr">
              <a:defRPr sz="1200"/>
            </a:lvl1pPr>
          </a:lstStyle>
          <a:p>
            <a:r>
              <a:rPr lang="en-US" dirty="0"/>
              <a:t>Insert school logo</a:t>
            </a:r>
          </a:p>
        </p:txBody>
      </p:sp>
    </p:spTree>
    <p:extLst>
      <p:ext uri="{BB962C8B-B14F-4D97-AF65-F5344CB8AC3E}">
        <p14:creationId xmlns:p14="http://schemas.microsoft.com/office/powerpoint/2010/main" val="258251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35360" y="274638"/>
            <a:ext cx="11164821"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9" name="Text Placeholder 9"/>
          <p:cNvSpPr txBox="1">
            <a:spLocks/>
          </p:cNvSpPr>
          <p:nvPr userDrawn="1"/>
        </p:nvSpPr>
        <p:spPr>
          <a:xfrm>
            <a:off x="527382" y="1996211"/>
            <a:ext cx="10971708" cy="590543"/>
          </a:xfrm>
          <a:prstGeom prst="rect">
            <a:avLst/>
          </a:prstGeom>
        </p:spPr>
        <p:txBody>
          <a:bodyPr wrap="none" lIns="0" tIns="0" rIns="0" bIns="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1" kern="1200" baseline="0">
                <a:solidFill>
                  <a:srgbClr val="32195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2800" dirty="0" smtClean="0"/>
          </a:p>
        </p:txBody>
      </p:sp>
      <p:sp>
        <p:nvSpPr>
          <p:cNvPr id="3" name="Content Placeholder 2"/>
          <p:cNvSpPr>
            <a:spLocks noGrp="1"/>
          </p:cNvSpPr>
          <p:nvPr>
            <p:ph sz="quarter" idx="10" hasCustomPrompt="1"/>
          </p:nvPr>
        </p:nvSpPr>
        <p:spPr>
          <a:xfrm>
            <a:off x="335360" y="1557339"/>
            <a:ext cx="11136973" cy="503237"/>
          </a:xfrm>
          <a:prstGeom prst="rect">
            <a:avLst/>
          </a:prstGeom>
        </p:spPr>
        <p:txBody>
          <a:bodyPr vert="horz"/>
          <a:lstStyle>
            <a:lvl1pPr marL="0" indent="0">
              <a:buNone/>
              <a:defRPr sz="2800" b="1"/>
            </a:lvl1pPr>
          </a:lstStyle>
          <a:p>
            <a:r>
              <a:rPr lang="en-GB" dirty="0" smtClean="0"/>
              <a:t>Headings: Arial Bold, Purple (Accent1), Size 28</a:t>
            </a:r>
          </a:p>
        </p:txBody>
      </p:sp>
      <p:sp>
        <p:nvSpPr>
          <p:cNvPr id="13" name="Content Placeholder 12"/>
          <p:cNvSpPr>
            <a:spLocks noGrp="1"/>
          </p:cNvSpPr>
          <p:nvPr>
            <p:ph sz="quarter" idx="11" hasCustomPrompt="1"/>
          </p:nvPr>
        </p:nvSpPr>
        <p:spPr>
          <a:xfrm>
            <a:off x="334434" y="2205038"/>
            <a:ext cx="11137900" cy="57626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smtClean="0"/>
              <a:t>Sub-Heading: Arial </a:t>
            </a:r>
            <a:r>
              <a:rPr lang="en-GB" dirty="0" err="1" smtClean="0"/>
              <a:t>Reg</a:t>
            </a:r>
            <a:r>
              <a:rPr lang="en-GB" dirty="0" smtClean="0"/>
              <a:t>, Purple (Accent 1), </a:t>
            </a:r>
            <a:br>
              <a:rPr lang="en-GB" dirty="0" smtClean="0"/>
            </a:br>
            <a:r>
              <a:rPr lang="en-GB" dirty="0" smtClean="0"/>
              <a:t>Size 20-24 (to be legible across the room)</a:t>
            </a:r>
          </a:p>
        </p:txBody>
      </p:sp>
      <p:sp>
        <p:nvSpPr>
          <p:cNvPr id="15" name="Content Placeholder 14"/>
          <p:cNvSpPr>
            <a:spLocks noGrp="1"/>
          </p:cNvSpPr>
          <p:nvPr>
            <p:ph sz="quarter" idx="12" hasCustomPrompt="1"/>
          </p:nvPr>
        </p:nvSpPr>
        <p:spPr>
          <a:xfrm>
            <a:off x="335360" y="3140969"/>
            <a:ext cx="11040533" cy="115093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tx1">
                    <a:lumMod val="85000"/>
                    <a:lumOff val="15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smtClean="0"/>
              <a:t>Body Copy: Arial </a:t>
            </a:r>
            <a:r>
              <a:rPr lang="en-GB" dirty="0" err="1" smtClean="0"/>
              <a:t>Reg</a:t>
            </a:r>
            <a:r>
              <a:rPr lang="en-GB" dirty="0" smtClean="0"/>
              <a:t> (body), Grey (Text 1&gt;Lighter 25%), </a:t>
            </a:r>
            <a:br>
              <a:rPr lang="en-GB" dirty="0" smtClean="0"/>
            </a:br>
            <a:r>
              <a:rPr lang="en-GB" dirty="0" smtClean="0"/>
              <a:t>Size 20-24 (to be legible across a room)</a:t>
            </a:r>
          </a:p>
        </p:txBody>
      </p:sp>
    </p:spTree>
    <p:extLst>
      <p:ext uri="{BB962C8B-B14F-4D97-AF65-F5344CB8AC3E}">
        <p14:creationId xmlns:p14="http://schemas.microsoft.com/office/powerpoint/2010/main" val="19583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BE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E863AD9B-58DB-2E4A-B396-13C72443E10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52411" y="1260162"/>
            <a:ext cx="6480000" cy="1350000"/>
          </a:xfrm>
          <a:prstGeom prst="rect">
            <a:avLst/>
          </a:prstGeom>
        </p:spPr>
      </p:pic>
    </p:spTree>
    <p:extLst>
      <p:ext uri="{BB962C8B-B14F-4D97-AF65-F5344CB8AC3E}">
        <p14:creationId xmlns:p14="http://schemas.microsoft.com/office/powerpoint/2010/main" val="238423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BE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C31C5E7A-3739-844C-858B-49BE50D42C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52411" y="1260162"/>
            <a:ext cx="6480000" cy="1350000"/>
          </a:xfrm>
          <a:prstGeom prst="rect">
            <a:avLst/>
          </a:prstGeom>
        </p:spPr>
      </p:pic>
    </p:spTree>
    <p:extLst>
      <p:ext uri="{BB962C8B-B14F-4D97-AF65-F5344CB8AC3E}">
        <p14:creationId xmlns:p14="http://schemas.microsoft.com/office/powerpoint/2010/main" val="2123240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CA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87E56F37-306D-2046-A71B-EEFE7B45523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4" y="1251018"/>
            <a:ext cx="5217353" cy="1350000"/>
          </a:xfrm>
          <a:prstGeom prst="rect">
            <a:avLst/>
          </a:prstGeom>
        </p:spPr>
      </p:pic>
    </p:spTree>
    <p:extLst>
      <p:ext uri="{BB962C8B-B14F-4D97-AF65-F5344CB8AC3E}">
        <p14:creationId xmlns:p14="http://schemas.microsoft.com/office/powerpoint/2010/main" val="238870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CA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7" name="Picture 6">
            <a:extLst>
              <a:ext uri="{FF2B5EF4-FFF2-40B4-BE49-F238E27FC236}">
                <a16:creationId xmlns:a16="http://schemas.microsoft.com/office/drawing/2014/main" id="{9D8E053F-C5C6-0E4F-A7BC-4A8446384D6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4" y="1251018"/>
            <a:ext cx="5217353" cy="1350000"/>
          </a:xfrm>
          <a:prstGeom prst="rect">
            <a:avLst/>
          </a:prstGeom>
        </p:spPr>
      </p:pic>
    </p:spTree>
    <p:extLst>
      <p:ext uri="{BB962C8B-B14F-4D97-AF65-F5344CB8AC3E}">
        <p14:creationId xmlns:p14="http://schemas.microsoft.com/office/powerpoint/2010/main" val="53116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CC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134D6FB-1ADA-224B-9BC1-60F94428AB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8076176" cy="1350000"/>
          </a:xfrm>
          <a:prstGeom prst="rect">
            <a:avLst/>
          </a:prstGeom>
        </p:spPr>
      </p:pic>
    </p:spTree>
    <p:extLst>
      <p:ext uri="{BB962C8B-B14F-4D97-AF65-F5344CB8AC3E}">
        <p14:creationId xmlns:p14="http://schemas.microsoft.com/office/powerpoint/2010/main" val="24088318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83850"/>
            <a:ext cx="11234209"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79425" y="1944348"/>
            <a:ext cx="11234209" cy="443740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6370200"/>
      </p:ext>
    </p:extLst>
  </p:cSld>
  <p:clrMap bg1="lt1" tx1="dk1" bg2="lt2" tx2="dk2" accent1="accent1" accent2="accent2" accent3="accent3" accent4="accent4" accent5="accent5" accent6="accent6" hlink="hlink" folHlink="folHlink"/>
  <p:sldLayoutIdLst>
    <p:sldLayoutId id="2147483663" r:id="rId1"/>
    <p:sldLayoutId id="2147483679"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664" r:id="rId33"/>
    <p:sldLayoutId id="2147483665" r:id="rId34"/>
    <p:sldLayoutId id="2147483666" r:id="rId35"/>
    <p:sldLayoutId id="2147483667" r:id="rId36"/>
    <p:sldLayoutId id="2147483668" r:id="rId37"/>
    <p:sldLayoutId id="2147483669" r:id="rId38"/>
    <p:sldLayoutId id="2147483670" r:id="rId39"/>
    <p:sldLayoutId id="2147483671" r:id="rId40"/>
    <p:sldLayoutId id="2147483672" r:id="rId41"/>
    <p:sldLayoutId id="2147483673" r:id="rId42"/>
    <p:sldLayoutId id="2147483674" r:id="rId43"/>
    <p:sldLayoutId id="2147483675" r:id="rId44"/>
    <p:sldLayoutId id="2147483676" r:id="rId45"/>
    <p:sldLayoutId id="2147483677" r:id="rId46"/>
    <p:sldLayoutId id="2147483678" r:id="rId47"/>
    <p:sldLayoutId id="2147483682" r:id="rId48"/>
    <p:sldLayoutId id="2147483713" r:id="rId49"/>
  </p:sldLayoutIdLst>
  <p:txStyles>
    <p:titleStyle>
      <a:lvl1pPr algn="l" defTabSz="914400" rtl="0" eaLnBrk="1" latinLnBrk="0" hangingPunct="1">
        <a:lnSpc>
          <a:spcPct val="90000"/>
        </a:lnSpc>
        <a:spcBef>
          <a:spcPct val="0"/>
        </a:spcBef>
        <a:buNone/>
        <a:defRPr sz="4400" b="1" kern="1200" spc="-15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840" userDrawn="1">
          <p15:clr>
            <a:srgbClr val="F26B43"/>
          </p15:clr>
        </p15:guide>
        <p15:guide id="3" pos="7378" userDrawn="1">
          <p15:clr>
            <a:srgbClr val="F26B43"/>
          </p15:clr>
        </p15:guide>
        <p15:guide id="4" pos="302" userDrawn="1">
          <p15:clr>
            <a:srgbClr val="F26B43"/>
          </p15:clr>
        </p15:guide>
        <p15:guide id="5" orient="horz" pos="4020" userDrawn="1">
          <p15:clr>
            <a:srgbClr val="F26B43"/>
          </p15:clr>
        </p15:guide>
        <p15:guide id="6" orient="horz" pos="300" userDrawn="1">
          <p15:clr>
            <a:srgbClr val="F26B43"/>
          </p15:clr>
        </p15:guide>
        <p15:guide id="8" orient="horz" pos="2795">
          <p15:clr>
            <a:srgbClr val="F26B43"/>
          </p15:clr>
        </p15:guide>
        <p15:guide id="9" orient="horz" pos="15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www.bbc.co.uk/radio1/games/boozecalculator/#start" TargetMode="Externa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3.xml"/><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37.xml"/><Relationship Id="rId5" Type="http://schemas.openxmlformats.org/officeDocument/2006/relationships/image" Target="../media/image46.JP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37.xml"/><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hyperlink" Target="http://www.leedsbeckett.ac.uk/studenthub/student-wellbeing-team" TargetMode="External"/><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fGoWLWS4-kU" TargetMode="External"/><Relationship Id="rId1" Type="http://schemas.openxmlformats.org/officeDocument/2006/relationships/slideLayout" Target="../slideLayouts/slideLayout4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hyperlink" Target="http://www.leedsbeckett.ac.uk/studenthub/zero-tolerance/" TargetMode="External"/><Relationship Id="rId2" Type="http://schemas.openxmlformats.org/officeDocument/2006/relationships/image" Target="../media/image58.png"/><Relationship Id="rId1" Type="http://schemas.openxmlformats.org/officeDocument/2006/relationships/slideLayout" Target="../slideLayouts/slideLayout37.xml"/><Relationship Id="rId4" Type="http://schemas.openxmlformats.org/officeDocument/2006/relationships/hyperlink" Target="https://www.leedsbeckettsu.co.uk/studentvoice/campaigns/zerotolerance/pledg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hyperlink" Target="http://www.activityalliance.org.uk/" TargetMode="External"/><Relationship Id="rId2" Type="http://schemas.openxmlformats.org/officeDocument/2006/relationships/hyperlink" Target="https://www.sportenglandclubmatters.com/club-people/members-participants/inclusivity/disability/" TargetMode="External"/><Relationship Id="rId1" Type="http://schemas.openxmlformats.org/officeDocument/2006/relationships/slideLayout" Target="../slideLayouts/slideLayout46.xml"/><Relationship Id="rId5" Type="http://schemas.openxmlformats.org/officeDocument/2006/relationships/image" Target="../media/image61.png"/><Relationship Id="rId4" Type="http://schemas.openxmlformats.org/officeDocument/2006/relationships/hyperlink" Target="http://www.leedsbeckett.ac.uk/studenthub/disability-advice/"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46.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www.youtube.com/watch?v=S7Tdj4ymdA8" TargetMode="Externa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FE3D66-0DD0-804E-8D53-B64DCB833B5C}"/>
              </a:ext>
            </a:extLst>
          </p:cNvPr>
          <p:cNvSpPr>
            <a:spLocks noGrp="1"/>
          </p:cNvSpPr>
          <p:nvPr>
            <p:ph type="ctrTitle"/>
          </p:nvPr>
        </p:nvSpPr>
        <p:spPr/>
        <p:txBody>
          <a:bodyPr/>
          <a:lstStyle/>
          <a:p>
            <a:r>
              <a:rPr lang="en-US" dirty="0" smtClean="0"/>
              <a:t>Social &amp; Welfare Officer Training	</a:t>
            </a:r>
            <a:endParaRPr lang="en-US" dirty="0"/>
          </a:p>
        </p:txBody>
      </p:sp>
      <p:sp>
        <p:nvSpPr>
          <p:cNvPr id="5" name="Subtitle 4">
            <a:extLst>
              <a:ext uri="{FF2B5EF4-FFF2-40B4-BE49-F238E27FC236}">
                <a16:creationId xmlns:a16="http://schemas.microsoft.com/office/drawing/2014/main" id="{70B9881C-4CF4-974A-93B9-D9A0EBEC648F}"/>
              </a:ext>
            </a:extLst>
          </p:cNvPr>
          <p:cNvSpPr>
            <a:spLocks noGrp="1"/>
          </p:cNvSpPr>
          <p:nvPr>
            <p:ph type="subTitle" idx="1"/>
          </p:nvPr>
        </p:nvSpPr>
        <p:spPr/>
        <p:txBody>
          <a:bodyPr>
            <a:normAutofit fontScale="85000" lnSpcReduction="20000"/>
          </a:bodyPr>
          <a:lstStyle/>
          <a:p>
            <a:r>
              <a:rPr lang="en-US" dirty="0" smtClean="0"/>
              <a:t>Jo Mannion &amp; Lisa McCormick		</a:t>
            </a:r>
            <a:endParaRPr lang="en-US" dirty="0"/>
          </a:p>
          <a:p>
            <a:r>
              <a:rPr lang="en-US" dirty="0" smtClean="0"/>
              <a:t>Club Development Officer &amp; Club Development Administrator</a:t>
            </a:r>
            <a:endParaRPr lang="en-US" dirty="0"/>
          </a:p>
        </p:txBody>
      </p:sp>
    </p:spTree>
    <p:extLst>
      <p:ext uri="{BB962C8B-B14F-4D97-AF65-F5344CB8AC3E}">
        <p14:creationId xmlns:p14="http://schemas.microsoft.com/office/powerpoint/2010/main" val="490024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smtClean="0"/>
              <a:t>Socials	</a:t>
            </a:r>
            <a:endParaRPr lang="en-GB" dirty="0"/>
          </a:p>
        </p:txBody>
      </p:sp>
      <p:sp>
        <p:nvSpPr>
          <p:cNvPr id="7" name="Text Placeholder 6"/>
          <p:cNvSpPr>
            <a:spLocks noGrp="1"/>
          </p:cNvSpPr>
          <p:nvPr>
            <p:ph type="body" sz="quarter" idx="10"/>
          </p:nvPr>
        </p:nvSpPr>
        <p:spPr/>
        <p:txBody>
          <a:bodyPr/>
          <a:lstStyle/>
          <a:p>
            <a:r>
              <a:rPr lang="en-GB" dirty="0" smtClean="0"/>
              <a:t>Part &amp; parcel of being in a sports team</a:t>
            </a:r>
          </a:p>
          <a:p>
            <a:pPr marL="342900" indent="-342900">
              <a:buFontTx/>
              <a:buChar char="-"/>
            </a:pPr>
            <a:r>
              <a:rPr lang="en-GB" dirty="0" smtClean="0"/>
              <a:t>Good for boosting team morale</a:t>
            </a:r>
          </a:p>
          <a:p>
            <a:pPr marL="342900" indent="-342900">
              <a:buFontTx/>
              <a:buChar char="-"/>
            </a:pPr>
            <a:r>
              <a:rPr lang="en-GB" dirty="0" smtClean="0"/>
              <a:t>Can help grow your membership</a:t>
            </a:r>
          </a:p>
          <a:p>
            <a:pPr marL="342900" indent="-342900">
              <a:buFontTx/>
              <a:buChar char="-"/>
            </a:pPr>
            <a:r>
              <a:rPr lang="en-GB" dirty="0" smtClean="0"/>
              <a:t>Good for new members to feel part of the team</a:t>
            </a:r>
          </a:p>
          <a:p>
            <a:pPr marL="342900" indent="-342900">
              <a:buFontTx/>
              <a:buChar char="-"/>
            </a:pPr>
            <a:endParaRPr lang="en-GB" dirty="0" smtClean="0"/>
          </a:p>
        </p:txBody>
      </p:sp>
      <p:pic>
        <p:nvPicPr>
          <p:cNvPr id="2" name="Picture Placeholder 1"/>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7346" r="27346"/>
          <a:stretch>
            <a:fillRect/>
          </a:stretch>
        </p:blipFill>
        <p:spPr/>
      </p:pic>
    </p:spTree>
    <p:extLst>
      <p:ext uri="{BB962C8B-B14F-4D97-AF65-F5344CB8AC3E}">
        <p14:creationId xmlns:p14="http://schemas.microsoft.com/office/powerpoint/2010/main" val="1458030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When they go wrong…</a:t>
            </a:r>
            <a:endParaRPr lang="en-GB" dirty="0"/>
          </a:p>
        </p:txBody>
      </p:sp>
      <p:sp>
        <p:nvSpPr>
          <p:cNvPr id="3" name="Text Placeholder 2"/>
          <p:cNvSpPr>
            <a:spLocks noGrp="1"/>
          </p:cNvSpPr>
          <p:nvPr>
            <p:ph type="body" sz="quarter" idx="10"/>
          </p:nvPr>
        </p:nvSpPr>
        <p:spPr/>
        <p:txBody>
          <a:bodyPr/>
          <a:lstStyle/>
          <a:p>
            <a:endParaRPr lang="en-GB" dirty="0"/>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677" t="17516" r="42206" b="28758"/>
          <a:stretch/>
        </p:blipFill>
        <p:spPr bwMode="auto">
          <a:xfrm>
            <a:off x="6588886" y="1941324"/>
            <a:ext cx="4159625" cy="368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850" t="37067" r="42175" b="39466"/>
          <a:stretch/>
        </p:blipFill>
        <p:spPr bwMode="auto">
          <a:xfrm>
            <a:off x="6588131" y="4880909"/>
            <a:ext cx="4142232" cy="160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stretch>
            <a:fillRect/>
          </a:stretch>
        </p:blipFill>
        <p:spPr>
          <a:xfrm>
            <a:off x="1851930" y="1941324"/>
            <a:ext cx="4066186" cy="4548929"/>
          </a:xfrm>
          <a:prstGeom prst="rect">
            <a:avLst/>
          </a:prstGeom>
        </p:spPr>
      </p:pic>
    </p:spTree>
    <p:extLst>
      <p:ext uri="{BB962C8B-B14F-4D97-AF65-F5344CB8AC3E}">
        <p14:creationId xmlns:p14="http://schemas.microsoft.com/office/powerpoint/2010/main" val="2595600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White t-shirt socials</a:t>
            </a:r>
            <a:endParaRPr lang="en-GB" dirty="0"/>
          </a:p>
        </p:txBody>
      </p:sp>
      <p:sp>
        <p:nvSpPr>
          <p:cNvPr id="3" name="Text Placeholder 2"/>
          <p:cNvSpPr>
            <a:spLocks noGrp="1"/>
          </p:cNvSpPr>
          <p:nvPr>
            <p:ph type="body" sz="quarter" idx="10"/>
          </p:nvPr>
        </p:nvSpPr>
        <p:spPr/>
        <p:txBody>
          <a:bodyPr/>
          <a:lstStyle/>
          <a:p>
            <a:r>
              <a:rPr lang="en-GB" dirty="0" smtClean="0"/>
              <a:t>Can you trust your club?</a:t>
            </a:r>
            <a:endParaRPr lang="en-GB" dirty="0"/>
          </a:p>
        </p:txBody>
      </p:sp>
      <p:pic>
        <p:nvPicPr>
          <p:cNvPr id="4" name="Picture 3"/>
          <p:cNvPicPr>
            <a:picLocks noChangeAspect="1"/>
          </p:cNvPicPr>
          <p:nvPr/>
        </p:nvPicPr>
        <p:blipFill>
          <a:blip r:embed="rId2"/>
          <a:stretch>
            <a:fillRect/>
          </a:stretch>
        </p:blipFill>
        <p:spPr>
          <a:xfrm>
            <a:off x="4152398" y="2406700"/>
            <a:ext cx="6229350" cy="3038475"/>
          </a:xfrm>
          <a:prstGeom prst="rect">
            <a:avLst/>
          </a:prstGeom>
        </p:spPr>
      </p:pic>
    </p:spTree>
    <p:extLst>
      <p:ext uri="{BB962C8B-B14F-4D97-AF65-F5344CB8AC3E}">
        <p14:creationId xmlns:p14="http://schemas.microsoft.com/office/powerpoint/2010/main" val="617760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Beer Circles</a:t>
            </a:r>
            <a:endParaRPr lang="en-GB" dirty="0"/>
          </a:p>
        </p:txBody>
      </p:sp>
      <p:sp>
        <p:nvSpPr>
          <p:cNvPr id="3" name="Text Placeholder 2"/>
          <p:cNvSpPr>
            <a:spLocks noGrp="1"/>
          </p:cNvSpPr>
          <p:nvPr>
            <p:ph type="body" sz="quarter" idx="10"/>
          </p:nvPr>
        </p:nvSpPr>
        <p:spPr/>
        <p:txBody>
          <a:bodyPr/>
          <a:lstStyle/>
          <a:p>
            <a:r>
              <a:rPr lang="en-GB" dirty="0" smtClean="0"/>
              <a:t>Beer Circles are allowed as long as:</a:t>
            </a:r>
          </a:p>
          <a:p>
            <a:pPr marL="342900" indent="-342900">
              <a:buFontTx/>
              <a:buChar char="-"/>
            </a:pPr>
            <a:r>
              <a:rPr lang="en-GB" dirty="0" smtClean="0"/>
              <a:t>there is no pressure for a student drink</a:t>
            </a:r>
          </a:p>
          <a:p>
            <a:pPr marL="342900" indent="-342900">
              <a:buFontTx/>
              <a:buChar char="-"/>
            </a:pPr>
            <a:r>
              <a:rPr lang="en-GB" dirty="0" smtClean="0"/>
              <a:t>there is a duty of care to individuals by the senior members of the club</a:t>
            </a:r>
          </a:p>
          <a:p>
            <a:pPr marL="342900" indent="-342900">
              <a:buFontTx/>
              <a:buChar char="-"/>
            </a:pPr>
            <a:r>
              <a:rPr lang="en-GB" dirty="0" smtClean="0"/>
              <a:t>The club do no exhibit forms of anti-social behaviour and comply with venue rules</a:t>
            </a:r>
          </a:p>
          <a:p>
            <a:pPr marL="342900" indent="-342900">
              <a:buFontTx/>
              <a:buChar char="-"/>
            </a:pPr>
            <a:r>
              <a:rPr lang="en-GB" dirty="0" smtClean="0"/>
              <a:t>You do offer ‘dry’ events and socials as alternatives</a:t>
            </a:r>
            <a:endParaRPr lang="en-GB" dirty="0"/>
          </a:p>
        </p:txBody>
      </p:sp>
      <p:pic>
        <p:nvPicPr>
          <p:cNvPr id="8" name="Picture Placeholder 7"/>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7410" r="27410"/>
          <a:stretch>
            <a:fillRect/>
          </a:stretch>
        </p:blipFill>
        <p:spPr/>
      </p:pic>
    </p:spTree>
    <p:extLst>
      <p:ext uri="{BB962C8B-B14F-4D97-AF65-F5344CB8AC3E}">
        <p14:creationId xmlns:p14="http://schemas.microsoft.com/office/powerpoint/2010/main" val="1590829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Who went out last night?</a:t>
            </a:r>
            <a:endParaRPr lang="en-GB" dirty="0"/>
          </a:p>
        </p:txBody>
      </p:sp>
      <p:sp>
        <p:nvSpPr>
          <p:cNvPr id="9" name="Text Placeholder 8"/>
          <p:cNvSpPr>
            <a:spLocks noGrp="1"/>
          </p:cNvSpPr>
          <p:nvPr>
            <p:ph type="body" sz="quarter" idx="10"/>
          </p:nvPr>
        </p:nvSpPr>
        <p:spPr/>
        <p:txBody>
          <a:bodyPr/>
          <a:lstStyle/>
          <a:p>
            <a:r>
              <a:rPr lang="en-GB" dirty="0">
                <a:solidFill>
                  <a:schemeClr val="bg1"/>
                </a:solidFill>
                <a:hlinkClick r:id="rId2"/>
              </a:rPr>
              <a:t>http://www.bbc.co.uk/radio1/games/boozecalculator/#</a:t>
            </a:r>
            <a:r>
              <a:rPr lang="en-GB" dirty="0" smtClean="0">
                <a:solidFill>
                  <a:schemeClr val="bg1"/>
                </a:solidFill>
                <a:hlinkClick r:id="rId2"/>
              </a:rPr>
              <a:t>start</a:t>
            </a:r>
            <a:endParaRPr lang="en-GB" dirty="0" smtClean="0">
              <a:solidFill>
                <a:schemeClr val="bg1"/>
              </a:solidFill>
            </a:endParaRPr>
          </a:p>
          <a:p>
            <a:endParaRPr lang="en-GB" dirty="0"/>
          </a:p>
        </p:txBody>
      </p:sp>
      <p:pic>
        <p:nvPicPr>
          <p:cNvPr id="11" name="Picture Placeholder 10"/>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7383" r="27383"/>
          <a:stretch>
            <a:fillRect/>
          </a:stretch>
        </p:blipFill>
        <p:spPr/>
      </p:pic>
    </p:spTree>
    <p:extLst>
      <p:ext uri="{BB962C8B-B14F-4D97-AF65-F5344CB8AC3E}">
        <p14:creationId xmlns:p14="http://schemas.microsoft.com/office/powerpoint/2010/main" val="3458766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Responsible drinking</a:t>
            </a:r>
            <a:endParaRPr lang="en-GB" dirty="0"/>
          </a:p>
        </p:txBody>
      </p:sp>
      <p:sp>
        <p:nvSpPr>
          <p:cNvPr id="3" name="Text Placeholder 2"/>
          <p:cNvSpPr>
            <a:spLocks noGrp="1"/>
          </p:cNvSpPr>
          <p:nvPr>
            <p:ph type="body" sz="quarter" idx="10"/>
          </p:nvPr>
        </p:nvSpPr>
        <p:spPr/>
        <p:txBody>
          <a:bodyPr/>
          <a:lstStyle/>
          <a:p>
            <a:r>
              <a:rPr lang="en-GB" dirty="0" smtClean="0"/>
              <a:t>We’re not saying don’t drink, but please do so safely</a:t>
            </a:r>
          </a:p>
          <a:p>
            <a:pPr marL="342900" indent="-342900">
              <a:buFontTx/>
              <a:buChar char="-"/>
            </a:pPr>
            <a:r>
              <a:rPr lang="en-GB" dirty="0" smtClean="0"/>
              <a:t>No drinks quotas</a:t>
            </a:r>
          </a:p>
          <a:p>
            <a:pPr marL="342900" indent="-342900">
              <a:buFontTx/>
              <a:buChar char="-"/>
            </a:pPr>
            <a:r>
              <a:rPr lang="en-GB" dirty="0" smtClean="0"/>
              <a:t>Don’t force feed anyone alcohol</a:t>
            </a:r>
          </a:p>
          <a:p>
            <a:pPr marL="342900" indent="-342900">
              <a:buFontTx/>
              <a:buChar char="-"/>
            </a:pPr>
            <a:r>
              <a:rPr lang="en-GB" dirty="0" smtClean="0"/>
              <a:t>If someone says no… leave them be.</a:t>
            </a:r>
          </a:p>
        </p:txBody>
      </p:sp>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7410" r="27410"/>
          <a:stretch>
            <a:fillRect/>
          </a:stretch>
        </p:blipFill>
        <p:spPr/>
      </p:pic>
    </p:spTree>
    <p:extLst>
      <p:ext uri="{BB962C8B-B14F-4D97-AF65-F5344CB8AC3E}">
        <p14:creationId xmlns:p14="http://schemas.microsoft.com/office/powerpoint/2010/main" val="3787857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1089" b="11089"/>
          <a:stretch>
            <a:fillRect/>
          </a:stretch>
        </p:blipFill>
        <p:spPr/>
      </p:pic>
      <p:pic>
        <p:nvPicPr>
          <p:cNvPr id="9" name="Picture Placeholder 8"/>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4981" b="14981"/>
          <a:stretch>
            <a:fillRect/>
          </a:stretch>
        </p:blipFill>
        <p:spPr/>
      </p:pic>
      <p:pic>
        <p:nvPicPr>
          <p:cNvPr id="10" name="Picture Placeholder 9"/>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1089" b="11089"/>
          <a:stretch>
            <a:fillRect/>
          </a:stretch>
        </p:blipFill>
        <p:spPr/>
      </p:pic>
      <p:sp>
        <p:nvSpPr>
          <p:cNvPr id="2" name="Title 1"/>
          <p:cNvSpPr>
            <a:spLocks noGrp="1"/>
          </p:cNvSpPr>
          <p:nvPr>
            <p:ph type="ctrTitle"/>
          </p:nvPr>
        </p:nvSpPr>
        <p:spPr/>
        <p:txBody>
          <a:bodyPr/>
          <a:lstStyle/>
          <a:p>
            <a:r>
              <a:rPr lang="en-GB" dirty="0" smtClean="0"/>
              <a:t>Dry Socials</a:t>
            </a:r>
            <a:endParaRPr lang="en-GB" dirty="0"/>
          </a:p>
        </p:txBody>
      </p:sp>
      <p:sp>
        <p:nvSpPr>
          <p:cNvPr id="4" name="Text Placeholder 3"/>
          <p:cNvSpPr>
            <a:spLocks noGrp="1"/>
          </p:cNvSpPr>
          <p:nvPr>
            <p:ph type="body" sz="quarter" idx="10"/>
          </p:nvPr>
        </p:nvSpPr>
        <p:spPr/>
        <p:txBody>
          <a:bodyPr/>
          <a:lstStyle/>
          <a:p>
            <a:r>
              <a:rPr lang="en-GB" dirty="0" smtClean="0"/>
              <a:t>… they don’t have to be boring!</a:t>
            </a:r>
          </a:p>
          <a:p>
            <a:endParaRPr lang="en-GB" dirty="0"/>
          </a:p>
          <a:p>
            <a:r>
              <a:rPr lang="en-GB" dirty="0" smtClean="0"/>
              <a:t>Use them as a fundraiser, or team building session.</a:t>
            </a:r>
          </a:p>
          <a:p>
            <a:endParaRPr lang="en-GB" dirty="0"/>
          </a:p>
          <a:p>
            <a:r>
              <a:rPr lang="en-GB" dirty="0" smtClean="0"/>
              <a:t>Any ideas of Dry Socials that you have run in the past?</a:t>
            </a:r>
            <a:endParaRPr lang="en-GB" dirty="0"/>
          </a:p>
        </p:txBody>
      </p:sp>
    </p:spTree>
    <p:extLst>
      <p:ext uri="{BB962C8B-B14F-4D97-AF65-F5344CB8AC3E}">
        <p14:creationId xmlns:p14="http://schemas.microsoft.com/office/powerpoint/2010/main" val="28541428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Promoting your activity</a:t>
            </a:r>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stretch>
            <a:fillRect/>
          </a:stretch>
        </p:blipFill>
        <p:spPr>
          <a:xfrm>
            <a:off x="6766135" y="1547574"/>
            <a:ext cx="3982376" cy="47567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135" y="1547574"/>
            <a:ext cx="3708260" cy="40765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749" y="2212731"/>
            <a:ext cx="3855260" cy="354790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1749" y="1866316"/>
            <a:ext cx="3630200" cy="4119242"/>
          </a:xfrm>
          <a:prstGeom prst="rect">
            <a:avLst/>
          </a:prstGeom>
        </p:spPr>
      </p:pic>
    </p:spTree>
    <p:extLst>
      <p:ext uri="{BB962C8B-B14F-4D97-AF65-F5344CB8AC3E}">
        <p14:creationId xmlns:p14="http://schemas.microsoft.com/office/powerpoint/2010/main" val="57174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How not to promote</a:t>
            </a:r>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569" y="1791258"/>
            <a:ext cx="3411303" cy="1716413"/>
          </a:xfrm>
          <a:prstGeom prst="rect">
            <a:avLst/>
          </a:prstGeom>
        </p:spPr>
      </p:pic>
      <p:pic>
        <p:nvPicPr>
          <p:cNvPr id="5" name="Picture 4"/>
          <p:cNvPicPr>
            <a:picLocks noChangeAspect="1"/>
          </p:cNvPicPr>
          <p:nvPr/>
        </p:nvPicPr>
        <p:blipFill rotWithShape="1">
          <a:blip r:embed="rId3"/>
          <a:srcRect t="18682"/>
          <a:stretch/>
        </p:blipFill>
        <p:spPr>
          <a:xfrm>
            <a:off x="753051" y="2166295"/>
            <a:ext cx="4964257" cy="239811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0450" t="70808" b="19099"/>
          <a:stretch/>
        </p:blipFill>
        <p:spPr>
          <a:xfrm>
            <a:off x="6459716" y="4055640"/>
            <a:ext cx="4288795" cy="970721"/>
          </a:xfrm>
          <a:prstGeom prst="rect">
            <a:avLst/>
          </a:prstGeom>
        </p:spPr>
      </p:pic>
    </p:spTree>
    <p:extLst>
      <p:ext uri="{BB962C8B-B14F-4D97-AF65-F5344CB8AC3E}">
        <p14:creationId xmlns:p14="http://schemas.microsoft.com/office/powerpoint/2010/main" val="2484422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Common Sense Content Check</a:t>
            </a:r>
            <a:endParaRPr lang="en-GB" dirty="0"/>
          </a:p>
        </p:txBody>
      </p:sp>
      <p:sp>
        <p:nvSpPr>
          <p:cNvPr id="3" name="Text Placeholder 2"/>
          <p:cNvSpPr>
            <a:spLocks noGrp="1"/>
          </p:cNvSpPr>
          <p:nvPr>
            <p:ph type="body" sz="quarter" idx="10"/>
          </p:nvPr>
        </p:nvSpPr>
        <p:spPr/>
        <p:txBody>
          <a:bodyPr>
            <a:normAutofit fontScale="92500" lnSpcReduction="10000"/>
          </a:bodyPr>
          <a:lstStyle/>
          <a:p>
            <a:r>
              <a:rPr lang="en-GB" dirty="0" smtClean="0"/>
              <a:t>Does your post contain:</a:t>
            </a:r>
          </a:p>
          <a:p>
            <a:pPr marL="342900" indent="-342900">
              <a:buFontTx/>
              <a:buChar char="-"/>
            </a:pPr>
            <a:r>
              <a:rPr lang="en-GB" dirty="0" smtClean="0"/>
              <a:t>Profanity</a:t>
            </a:r>
          </a:p>
          <a:p>
            <a:pPr marL="342900" indent="-342900">
              <a:buFontTx/>
              <a:buChar char="-"/>
            </a:pPr>
            <a:r>
              <a:rPr lang="en-GB" dirty="0" smtClean="0"/>
              <a:t>Nudity</a:t>
            </a:r>
          </a:p>
          <a:p>
            <a:pPr marL="342900" indent="-342900">
              <a:buFontTx/>
              <a:buChar char="-"/>
            </a:pPr>
            <a:r>
              <a:rPr lang="en-GB" dirty="0" smtClean="0"/>
              <a:t>Inappropriate use of the Beckett logo?</a:t>
            </a:r>
          </a:p>
          <a:p>
            <a:pPr marL="342900" indent="-342900">
              <a:buFontTx/>
              <a:buChar char="-"/>
            </a:pPr>
            <a:r>
              <a:rPr lang="en-GB" dirty="0" smtClean="0"/>
              <a:t>Controversial content</a:t>
            </a:r>
          </a:p>
          <a:p>
            <a:pPr marL="342900" indent="-342900">
              <a:buFontTx/>
              <a:buChar char="-"/>
            </a:pPr>
            <a:r>
              <a:rPr lang="en-GB" dirty="0" smtClean="0"/>
              <a:t>Excessive alcohol references</a:t>
            </a:r>
          </a:p>
          <a:p>
            <a:pPr marL="342900" indent="-342900">
              <a:buFontTx/>
              <a:buChar char="-"/>
            </a:pPr>
            <a:endParaRPr lang="en-GB" dirty="0"/>
          </a:p>
          <a:p>
            <a:pPr marL="342900" indent="-342900">
              <a:buFontTx/>
              <a:buChar char="-"/>
            </a:pPr>
            <a:endParaRPr lang="en-GB" sz="2800" dirty="0" smtClean="0">
              <a:solidFill>
                <a:srgbClr val="FF0000"/>
              </a:solidFill>
            </a:endParaRPr>
          </a:p>
          <a:p>
            <a:r>
              <a:rPr lang="en-GB" sz="2800" dirty="0" smtClean="0">
                <a:solidFill>
                  <a:srgbClr val="FF0000"/>
                </a:solidFill>
              </a:rPr>
              <a:t>		…Then don’t post it!</a:t>
            </a:r>
            <a:endParaRPr lang="en-GB" sz="2800" dirty="0">
              <a:solidFill>
                <a:srgbClr val="FF0000"/>
              </a:solidFill>
            </a:endParaRPr>
          </a:p>
        </p:txBody>
      </p:sp>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984" b="984"/>
          <a:stretch>
            <a:fillRect/>
          </a:stretch>
        </p:blipFill>
        <p:spPr/>
      </p:pic>
    </p:spTree>
    <p:extLst>
      <p:ext uri="{BB962C8B-B14F-4D97-AF65-F5344CB8AC3E}">
        <p14:creationId xmlns:p14="http://schemas.microsoft.com/office/powerpoint/2010/main" val="3427243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7C957B-E6EB-6649-BB5A-969F41EEEF00}"/>
              </a:ext>
            </a:extLst>
          </p:cNvPr>
          <p:cNvSpPr>
            <a:spLocks noGrp="1"/>
          </p:cNvSpPr>
          <p:nvPr>
            <p:ph type="ctrTitle"/>
          </p:nvPr>
        </p:nvSpPr>
        <p:spPr/>
        <p:txBody>
          <a:bodyPr/>
          <a:lstStyle/>
          <a:p>
            <a:r>
              <a:rPr lang="en-US" dirty="0" smtClean="0"/>
              <a:t>Welcome!</a:t>
            </a:r>
            <a:endParaRPr lang="en-US" dirty="0"/>
          </a:p>
        </p:txBody>
      </p:sp>
      <p:sp>
        <p:nvSpPr>
          <p:cNvPr id="6" name="Text Placeholder 5">
            <a:extLst>
              <a:ext uri="{FF2B5EF4-FFF2-40B4-BE49-F238E27FC236}">
                <a16:creationId xmlns:a16="http://schemas.microsoft.com/office/drawing/2014/main" id="{C76F3CF7-0A25-7142-9BE8-F1EBB011DC5B}"/>
              </a:ext>
            </a:extLst>
          </p:cNvPr>
          <p:cNvSpPr>
            <a:spLocks noGrp="1"/>
          </p:cNvSpPr>
          <p:nvPr>
            <p:ph type="body" sz="quarter" idx="10"/>
          </p:nvPr>
        </p:nvSpPr>
        <p:spPr/>
        <p:txBody>
          <a:bodyPr>
            <a:normAutofit fontScale="92500" lnSpcReduction="20000"/>
          </a:bodyPr>
          <a:lstStyle/>
          <a:p>
            <a:pPr marL="342900" indent="-342900">
              <a:lnSpc>
                <a:spcPct val="110000"/>
              </a:lnSpc>
              <a:buFont typeface="Arial" panose="020B0604020202020204" pitchFamily="34" charset="0"/>
              <a:buChar char="•"/>
            </a:pPr>
            <a:r>
              <a:rPr lang="en-GB" dirty="0" smtClean="0"/>
              <a:t>Students Union</a:t>
            </a:r>
          </a:p>
          <a:p>
            <a:pPr marL="342900" indent="-342900">
              <a:lnSpc>
                <a:spcPct val="110000"/>
              </a:lnSpc>
              <a:buFont typeface="Arial" panose="020B0604020202020204" pitchFamily="34" charset="0"/>
              <a:buChar char="•"/>
            </a:pPr>
            <a:r>
              <a:rPr lang="en-GB" dirty="0" smtClean="0"/>
              <a:t>Roles of a Social Welfare Officer</a:t>
            </a:r>
          </a:p>
          <a:p>
            <a:pPr marL="342900" indent="-342900">
              <a:lnSpc>
                <a:spcPct val="110000"/>
              </a:lnSpc>
              <a:buFont typeface="Arial" panose="020B0604020202020204" pitchFamily="34" charset="0"/>
              <a:buChar char="•"/>
            </a:pPr>
            <a:r>
              <a:rPr lang="en-GB" dirty="0" smtClean="0"/>
              <a:t>Initiations</a:t>
            </a:r>
          </a:p>
          <a:p>
            <a:pPr marL="342900" indent="-342900">
              <a:lnSpc>
                <a:spcPct val="110000"/>
              </a:lnSpc>
              <a:buFont typeface="Arial" panose="020B0604020202020204" pitchFamily="34" charset="0"/>
              <a:buChar char="•"/>
            </a:pPr>
            <a:r>
              <a:rPr lang="en-GB" dirty="0" smtClean="0"/>
              <a:t>Socials</a:t>
            </a:r>
          </a:p>
          <a:p>
            <a:pPr marL="342900" indent="-342900">
              <a:lnSpc>
                <a:spcPct val="110000"/>
              </a:lnSpc>
              <a:buFont typeface="Arial" panose="020B0604020202020204" pitchFamily="34" charset="0"/>
              <a:buChar char="•"/>
            </a:pPr>
            <a:r>
              <a:rPr lang="en-GB" dirty="0" smtClean="0"/>
              <a:t>Tour</a:t>
            </a:r>
          </a:p>
          <a:p>
            <a:pPr marL="342900" indent="-342900">
              <a:lnSpc>
                <a:spcPct val="110000"/>
              </a:lnSpc>
              <a:buFont typeface="Arial" panose="020B0604020202020204" pitchFamily="34" charset="0"/>
              <a:buChar char="•"/>
            </a:pPr>
            <a:r>
              <a:rPr lang="en-GB" dirty="0" smtClean="0"/>
              <a:t>Social Media</a:t>
            </a:r>
          </a:p>
          <a:p>
            <a:pPr marL="342900" indent="-342900">
              <a:lnSpc>
                <a:spcPct val="110000"/>
              </a:lnSpc>
              <a:buFont typeface="Arial" panose="020B0604020202020204" pitchFamily="34" charset="0"/>
              <a:buChar char="•"/>
            </a:pPr>
            <a:r>
              <a:rPr lang="en-GB" dirty="0" smtClean="0"/>
              <a:t>Welfare</a:t>
            </a:r>
          </a:p>
          <a:p>
            <a:pPr marL="342900" indent="-342900">
              <a:lnSpc>
                <a:spcPct val="110000"/>
              </a:lnSpc>
              <a:buFont typeface="Arial" panose="020B0604020202020204" pitchFamily="34" charset="0"/>
              <a:buChar char="•"/>
            </a:pPr>
            <a:r>
              <a:rPr lang="en-GB" dirty="0" smtClean="0"/>
              <a:t>Inclusion</a:t>
            </a:r>
          </a:p>
          <a:p>
            <a:pPr marL="342900" indent="-342900">
              <a:lnSpc>
                <a:spcPct val="110000"/>
              </a:lnSpc>
              <a:buFont typeface="Arial" panose="020B0604020202020204" pitchFamily="34" charset="0"/>
              <a:buChar char="•"/>
            </a:pPr>
            <a:r>
              <a:rPr lang="en-GB" dirty="0" smtClean="0"/>
              <a:t>Disciplinary</a:t>
            </a:r>
          </a:p>
          <a:p>
            <a:pPr marL="342900" indent="-342900">
              <a:lnSpc>
                <a:spcPct val="110000"/>
              </a:lnSpc>
              <a:buFont typeface="Arial" panose="020B0604020202020204" pitchFamily="34" charset="0"/>
              <a:buChar char="•"/>
            </a:pPr>
            <a:endParaRPr lang="en-GB" dirty="0" smtClean="0"/>
          </a:p>
          <a:p>
            <a:pPr marL="342900" indent="-342900">
              <a:lnSpc>
                <a:spcPct val="110000"/>
              </a:lnSpc>
              <a:buFont typeface="Arial" panose="020B0604020202020204" pitchFamily="34" charset="0"/>
              <a:buChar char="•"/>
            </a:pPr>
            <a:endParaRPr lang="en-GB" dirty="0" smtClean="0"/>
          </a:p>
          <a:p>
            <a:pPr marL="342900" indent="-342900">
              <a:lnSpc>
                <a:spcPct val="110000"/>
              </a:lnSpc>
              <a:buFont typeface="Arial" panose="020B0604020202020204" pitchFamily="34" charset="0"/>
              <a:buChar char="•"/>
            </a:pPr>
            <a:endParaRPr lang="en-GB" dirty="0"/>
          </a:p>
        </p:txBody>
      </p:sp>
    </p:spTree>
    <p:extLst>
      <p:ext uri="{BB962C8B-B14F-4D97-AF65-F5344CB8AC3E}">
        <p14:creationId xmlns:p14="http://schemas.microsoft.com/office/powerpoint/2010/main" val="1673065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GB" dirty="0" smtClean="0"/>
              <a:t>Tour</a:t>
            </a:r>
            <a:endParaRPr lang="en-GB" dirty="0"/>
          </a:p>
        </p:txBody>
      </p:sp>
      <p:sp>
        <p:nvSpPr>
          <p:cNvPr id="10" name="Subtitle 9"/>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371088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Tour</a:t>
            </a:r>
            <a:endParaRPr lang="en-GB" dirty="0"/>
          </a:p>
        </p:txBody>
      </p:sp>
      <p:sp>
        <p:nvSpPr>
          <p:cNvPr id="5" name="Text Placeholder 4"/>
          <p:cNvSpPr>
            <a:spLocks noGrp="1"/>
          </p:cNvSpPr>
          <p:nvPr>
            <p:ph type="body" sz="quarter" idx="10"/>
          </p:nvPr>
        </p:nvSpPr>
        <p:spPr/>
        <p:txBody>
          <a:bodyPr>
            <a:normAutofit lnSpcReduction="10000"/>
          </a:bodyPr>
          <a:lstStyle/>
          <a:p>
            <a:pPr marL="342900" indent="-342900">
              <a:buFont typeface="Arial" panose="020B0604020202020204" pitchFamily="34" charset="0"/>
              <a:buChar char="•"/>
            </a:pPr>
            <a:r>
              <a:rPr lang="en-US" dirty="0"/>
              <a:t>No University endorsement due to its nature, i.e. it’s not an official sports </a:t>
            </a:r>
            <a:r>
              <a:rPr lang="en-US" dirty="0" smtClean="0"/>
              <a:t>tour.</a:t>
            </a:r>
            <a:endParaRPr lang="en-US" dirty="0"/>
          </a:p>
          <a:p>
            <a:pPr marL="342900" indent="-342900">
              <a:buFont typeface="Arial" panose="020B0604020202020204" pitchFamily="34" charset="0"/>
              <a:buChar char="•"/>
            </a:pPr>
            <a:r>
              <a:rPr lang="en-US" dirty="0" smtClean="0"/>
              <a:t>We are currently working with </a:t>
            </a:r>
            <a:r>
              <a:rPr lang="en-US" dirty="0" err="1"/>
              <a:t>ILoveTour</a:t>
            </a:r>
            <a:r>
              <a:rPr lang="en-US" dirty="0"/>
              <a:t> to limit the amount of drink-related incidents pre and post-tour</a:t>
            </a:r>
          </a:p>
          <a:p>
            <a:pPr marL="342900" indent="-342900">
              <a:buFont typeface="Arial" panose="020B0604020202020204" pitchFamily="34" charset="0"/>
              <a:buChar char="•"/>
            </a:pPr>
            <a:r>
              <a:rPr lang="en-US" dirty="0"/>
              <a:t>We had some bad publicity around tour a few years ago due to the departure points in </a:t>
            </a:r>
            <a:r>
              <a:rPr lang="en-US" dirty="0" err="1"/>
              <a:t>Headingley</a:t>
            </a:r>
            <a:r>
              <a:rPr lang="en-US" dirty="0"/>
              <a:t>.</a:t>
            </a:r>
          </a:p>
          <a:p>
            <a:pPr marL="342900" indent="-342900">
              <a:buFont typeface="Arial" panose="020B0604020202020204" pitchFamily="34" charset="0"/>
              <a:buChar char="•"/>
            </a:pPr>
            <a:r>
              <a:rPr lang="en-US" dirty="0"/>
              <a:t>‘What goes on tour, stays on tour’? </a:t>
            </a:r>
          </a:p>
          <a:p>
            <a:pPr marL="742950" lvl="1" indent="-285750">
              <a:buFontTx/>
              <a:buChar char="-"/>
            </a:pPr>
            <a:r>
              <a:rPr lang="en-US" dirty="0" smtClean="0"/>
              <a:t>Definitely </a:t>
            </a:r>
            <a:r>
              <a:rPr lang="en-US" dirty="0"/>
              <a:t>not</a:t>
            </a:r>
            <a:r>
              <a:rPr lang="en-US" dirty="0" smtClean="0"/>
              <a:t>!</a:t>
            </a:r>
          </a:p>
          <a:p>
            <a:pPr marL="742950" lvl="1" indent="-285750">
              <a:buFontTx/>
              <a:buChar char="-"/>
            </a:pPr>
            <a:endParaRPr lang="en-US" dirty="0"/>
          </a:p>
          <a:p>
            <a:endParaRPr lang="en-US" dirty="0"/>
          </a:p>
          <a:p>
            <a:endParaRPr lang="en-GB" dirty="0"/>
          </a:p>
        </p:txBody>
      </p:sp>
      <p:pic>
        <p:nvPicPr>
          <p:cNvPr id="3" name="Picture Placeholder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7596" r="37596"/>
          <a:stretch>
            <a:fillRect/>
          </a:stretch>
        </p:blipFill>
        <p:spPr/>
      </p:pic>
    </p:spTree>
    <p:extLst>
      <p:ext uri="{BB962C8B-B14F-4D97-AF65-F5344CB8AC3E}">
        <p14:creationId xmlns:p14="http://schemas.microsoft.com/office/powerpoint/2010/main" val="2873118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3823" t="18693" r="42132" b="18955"/>
          <a:stretch/>
        </p:blipFill>
        <p:spPr bwMode="auto">
          <a:xfrm>
            <a:off x="6925946" y="476250"/>
            <a:ext cx="4150660" cy="427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ctrTitle"/>
          </p:nvPr>
        </p:nvSpPr>
        <p:spPr/>
        <p:txBody>
          <a:bodyPr/>
          <a:lstStyle/>
          <a:p>
            <a:r>
              <a:rPr lang="en-GB" dirty="0" smtClean="0"/>
              <a:t>Tour Tops</a:t>
            </a:r>
            <a:endParaRPr lang="en-GB" dirty="0"/>
          </a:p>
        </p:txBody>
      </p:sp>
      <p:sp>
        <p:nvSpPr>
          <p:cNvPr id="8" name="Text Placeholder 7"/>
          <p:cNvSpPr>
            <a:spLocks noGrp="1"/>
          </p:cNvSpPr>
          <p:nvPr>
            <p:ph type="body" sz="quarter" idx="10"/>
          </p:nvPr>
        </p:nvSpPr>
        <p:spPr/>
        <p:txBody>
          <a:bodyPr/>
          <a:lstStyle/>
          <a:p>
            <a:r>
              <a:rPr lang="en-GB" dirty="0" smtClean="0"/>
              <a:t>Should not be University Branded</a:t>
            </a:r>
          </a:p>
          <a:p>
            <a:r>
              <a:rPr lang="en-GB" dirty="0" smtClean="0"/>
              <a:t>Should not be offensive to other members of the public</a:t>
            </a:r>
            <a:r>
              <a:rPr lang="en-GB" dirty="0" smtClean="0"/>
              <a:t>.</a:t>
            </a:r>
          </a:p>
          <a:p>
            <a:endParaRPr lang="en-GB" dirty="0"/>
          </a:p>
        </p:txBody>
      </p:sp>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750" t="40523" r="42573" b="38431"/>
          <a:stretch/>
        </p:blipFill>
        <p:spPr bwMode="auto">
          <a:xfrm>
            <a:off x="6987080" y="4030757"/>
            <a:ext cx="4028391" cy="144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427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F19BEAA-A0C9-F34E-9FA2-703B0F8EC3B6}"/>
              </a:ext>
            </a:extLst>
          </p:cNvPr>
          <p:cNvSpPr>
            <a:spLocks noGrp="1"/>
          </p:cNvSpPr>
          <p:nvPr>
            <p:ph type="ctrTitle"/>
          </p:nvPr>
        </p:nvSpPr>
        <p:spPr>
          <a:xfrm>
            <a:off x="479425" y="2528521"/>
            <a:ext cx="7694539" cy="2876857"/>
          </a:xfrm>
        </p:spPr>
        <p:txBody>
          <a:bodyPr/>
          <a:lstStyle/>
          <a:p>
            <a:r>
              <a:rPr lang="en-US" dirty="0" smtClean="0"/>
              <a:t>Welfare</a:t>
            </a:r>
            <a:endParaRPr lang="en-US" dirty="0"/>
          </a:p>
        </p:txBody>
      </p:sp>
    </p:spTree>
    <p:extLst>
      <p:ext uri="{BB962C8B-B14F-4D97-AF65-F5344CB8AC3E}">
        <p14:creationId xmlns:p14="http://schemas.microsoft.com/office/powerpoint/2010/main" val="1803211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4695574" y="34290"/>
            <a:ext cx="7015604" cy="1527024"/>
          </a:xfrm>
        </p:spPr>
        <p:txBody>
          <a:bodyPr/>
          <a:lstStyle/>
          <a:p>
            <a:r>
              <a:rPr lang="en-US" dirty="0" smtClean="0"/>
              <a:t>Disclosure </a:t>
            </a:r>
            <a:endParaRPr lang="en-US" dirty="0"/>
          </a:p>
        </p:txBody>
      </p:sp>
      <p:sp>
        <p:nvSpPr>
          <p:cNvPr id="6" name="Text Placeholder 5">
            <a:extLst>
              <a:ext uri="{FF2B5EF4-FFF2-40B4-BE49-F238E27FC236}">
                <a16:creationId xmlns:a16="http://schemas.microsoft.com/office/drawing/2014/main" id="{FB8D3DD9-FA2E-5B4A-AB5E-6991A1DF4835}"/>
              </a:ext>
            </a:extLst>
          </p:cNvPr>
          <p:cNvSpPr>
            <a:spLocks noGrp="1"/>
          </p:cNvSpPr>
          <p:nvPr>
            <p:ph type="body" sz="quarter" idx="10"/>
          </p:nvPr>
        </p:nvSpPr>
        <p:spPr>
          <a:xfrm>
            <a:off x="4695058" y="1815774"/>
            <a:ext cx="7016120" cy="4249745"/>
          </a:xfrm>
        </p:spPr>
        <p:txBody>
          <a:bodyPr>
            <a:normAutofit fontScale="92500" lnSpcReduction="10000"/>
          </a:bodyPr>
          <a:lstStyle/>
          <a:p>
            <a:pPr marL="342900" indent="-342900">
              <a:lnSpc>
                <a:spcPct val="120000"/>
              </a:lnSpc>
              <a:buFont typeface="Arial" panose="020B0604020202020204" pitchFamily="34" charset="0"/>
              <a:buChar char="•"/>
            </a:pPr>
            <a:r>
              <a:rPr lang="en-GB" dirty="0" smtClean="0"/>
              <a:t>One of you club members comes to you on a night out and tells you they’ve just been sexually assaulted by another member. </a:t>
            </a:r>
            <a:endParaRPr lang="en-GB" dirty="0"/>
          </a:p>
          <a:p>
            <a:pPr marL="342900" indent="-342900">
              <a:lnSpc>
                <a:spcPct val="120000"/>
              </a:lnSpc>
              <a:buFont typeface="Arial" panose="020B0604020202020204" pitchFamily="34" charset="0"/>
              <a:buChar char="•"/>
            </a:pPr>
            <a:r>
              <a:rPr lang="en-GB" dirty="0" smtClean="0"/>
              <a:t>It’s early in the morning and you’ve had a few disturbing </a:t>
            </a:r>
            <a:r>
              <a:rPr lang="en-GB" dirty="0" err="1" smtClean="0"/>
              <a:t>Whatsapp</a:t>
            </a:r>
            <a:r>
              <a:rPr lang="en-GB" dirty="0" smtClean="0"/>
              <a:t> messages from a club member telling you they’ve been self harming. They don’t want anyone to know about it but you.</a:t>
            </a:r>
          </a:p>
          <a:p>
            <a:pPr marL="342900" indent="-342900">
              <a:lnSpc>
                <a:spcPct val="120000"/>
              </a:lnSpc>
              <a:buFont typeface="Arial" panose="020B0604020202020204" pitchFamily="34" charset="0"/>
              <a:buChar char="•"/>
            </a:pPr>
            <a:r>
              <a:rPr lang="en-GB" dirty="0" smtClean="0"/>
              <a:t>A parent of one of your members gets in touch with you saying they are worried their child is drinking too much and asks you to find out what they have been doing.</a:t>
            </a:r>
          </a:p>
          <a:p>
            <a:pPr>
              <a:lnSpc>
                <a:spcPct val="120000"/>
              </a:lnSpc>
            </a:pPr>
            <a:r>
              <a:rPr lang="en-GB" b="1" dirty="0" smtClean="0">
                <a:solidFill>
                  <a:schemeClr val="accent2">
                    <a:lumMod val="75000"/>
                  </a:schemeClr>
                </a:solidFill>
              </a:rPr>
              <a:t>What would you do immediately and in </a:t>
            </a:r>
            <a:r>
              <a:rPr lang="en-GB" b="1" dirty="0" smtClean="0">
                <a:solidFill>
                  <a:schemeClr val="accent2">
                    <a:lumMod val="75000"/>
                  </a:schemeClr>
                </a:solidFill>
              </a:rPr>
              <a:t>the </a:t>
            </a:r>
            <a:r>
              <a:rPr lang="en-GB" b="1" dirty="0" smtClean="0">
                <a:solidFill>
                  <a:schemeClr val="accent2">
                    <a:lumMod val="75000"/>
                  </a:schemeClr>
                </a:solidFill>
              </a:rPr>
              <a:t>long term to support this member?</a:t>
            </a:r>
            <a:endParaRPr lang="en-GB" b="1" dirty="0">
              <a:solidFill>
                <a:schemeClr val="accent2">
                  <a:lumMod val="75000"/>
                </a:schemeClr>
              </a:solidFill>
            </a:endParaRPr>
          </a:p>
        </p:txBody>
      </p:sp>
      <p:pic>
        <p:nvPicPr>
          <p:cNvPr id="1028" name="Picture 4" descr="Related image"/>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34185" r="341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513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4695572" y="-163830"/>
            <a:ext cx="7015604" cy="1527024"/>
          </a:xfrm>
        </p:spPr>
        <p:txBody>
          <a:bodyPr/>
          <a:lstStyle/>
          <a:p>
            <a:r>
              <a:rPr lang="en-US" dirty="0" smtClean="0"/>
              <a:t>Disclosure: Key Facts</a:t>
            </a:r>
            <a:endParaRPr lang="en-US" dirty="0"/>
          </a:p>
        </p:txBody>
      </p:sp>
      <p:sp>
        <p:nvSpPr>
          <p:cNvPr id="6" name="Text Placeholder 5">
            <a:extLst>
              <a:ext uri="{FF2B5EF4-FFF2-40B4-BE49-F238E27FC236}">
                <a16:creationId xmlns:a16="http://schemas.microsoft.com/office/drawing/2014/main" id="{FB8D3DD9-FA2E-5B4A-AB5E-6991A1DF4835}"/>
              </a:ext>
            </a:extLst>
          </p:cNvPr>
          <p:cNvSpPr>
            <a:spLocks noGrp="1"/>
          </p:cNvSpPr>
          <p:nvPr>
            <p:ph type="body" sz="quarter" idx="10"/>
          </p:nvPr>
        </p:nvSpPr>
        <p:spPr>
          <a:xfrm>
            <a:off x="4695056" y="1632894"/>
            <a:ext cx="7016120" cy="4722186"/>
          </a:xfrm>
        </p:spPr>
        <p:txBody>
          <a:bodyPr>
            <a:normAutofit fontScale="92500" lnSpcReduction="20000"/>
          </a:bodyPr>
          <a:lstStyle/>
          <a:p>
            <a:pPr marL="342900" indent="-342900">
              <a:lnSpc>
                <a:spcPct val="120000"/>
              </a:lnSpc>
              <a:buFont typeface="Arial" panose="020B0604020202020204" pitchFamily="34" charset="0"/>
              <a:buChar char="•"/>
            </a:pPr>
            <a:r>
              <a:rPr lang="en-GB" dirty="0" smtClean="0"/>
              <a:t>Don’t give advice you’re not qualified to give! Just be there to listen!</a:t>
            </a:r>
          </a:p>
          <a:p>
            <a:pPr marL="342900" indent="-342900">
              <a:lnSpc>
                <a:spcPct val="120000"/>
              </a:lnSpc>
              <a:buFont typeface="Arial" panose="020B0604020202020204" pitchFamily="34" charset="0"/>
              <a:buChar char="•"/>
            </a:pPr>
            <a:r>
              <a:rPr lang="en-GB" dirty="0" smtClean="0"/>
              <a:t>Encourage them to contact the Student </a:t>
            </a:r>
            <a:r>
              <a:rPr lang="en-GB" dirty="0"/>
              <a:t>Wellbeing </a:t>
            </a:r>
            <a:r>
              <a:rPr lang="en-GB" dirty="0" smtClean="0"/>
              <a:t>Team </a:t>
            </a:r>
            <a:r>
              <a:rPr lang="en-GB" dirty="0" smtClean="0">
                <a:hlinkClick r:id="rId3"/>
              </a:rPr>
              <a:t>www.leedsbeckett.ac.uk/studenthub/student-wellbeing-team</a:t>
            </a:r>
            <a:r>
              <a:rPr lang="en-GB" dirty="0" smtClean="0"/>
              <a:t> or to the support networks in your handout.</a:t>
            </a:r>
          </a:p>
          <a:p>
            <a:pPr marL="342900" indent="-342900">
              <a:lnSpc>
                <a:spcPct val="120000"/>
              </a:lnSpc>
              <a:buFont typeface="Arial" panose="020B0604020202020204" pitchFamily="34" charset="0"/>
              <a:buChar char="•"/>
            </a:pPr>
            <a:r>
              <a:rPr lang="en-GB" dirty="0" smtClean="0"/>
              <a:t>In an emergency on Campus call Security 0113 812666 or off campus the emergency services (999).</a:t>
            </a:r>
          </a:p>
          <a:p>
            <a:pPr marL="342900" indent="-342900">
              <a:lnSpc>
                <a:spcPct val="120000"/>
              </a:lnSpc>
              <a:buFont typeface="Arial" panose="020B0604020202020204" pitchFamily="34" charset="0"/>
              <a:buChar char="•"/>
            </a:pPr>
            <a:r>
              <a:rPr lang="en-GB" dirty="0" smtClean="0"/>
              <a:t>You cannot share information disclosed to you unless it’s life-threatening/involves a threat to someone U18</a:t>
            </a:r>
          </a:p>
          <a:p>
            <a:pPr marL="342900" indent="-342900">
              <a:lnSpc>
                <a:spcPct val="120000"/>
              </a:lnSpc>
              <a:buFont typeface="Arial" panose="020B0604020202020204" pitchFamily="34" charset="0"/>
              <a:buChar char="•"/>
            </a:pPr>
            <a:r>
              <a:rPr lang="en-GB" dirty="0" smtClean="0"/>
              <a:t>Only the police can investigate sexual/assault. Just support but don’t judge or get involved!</a:t>
            </a:r>
          </a:p>
          <a:p>
            <a:pPr marL="342900" indent="-342900">
              <a:lnSpc>
                <a:spcPct val="120000"/>
              </a:lnSpc>
              <a:buFont typeface="Arial" panose="020B0604020202020204" pitchFamily="34" charset="0"/>
              <a:buChar char="•"/>
            </a:pPr>
            <a:r>
              <a:rPr lang="en-GB" dirty="0" smtClean="0"/>
              <a:t>If you’re not sure what to do you can speak to Wellbeing/support networks as long as you don’t disclose the personal details of the individual involved.</a:t>
            </a:r>
            <a:endParaRPr lang="en-GB" dirty="0"/>
          </a:p>
        </p:txBody>
      </p:sp>
      <p:pic>
        <p:nvPicPr>
          <p:cNvPr id="2054" name="Picture 6" descr="Image result for being supportive"/>
          <p:cNvPicPr>
            <a:picLocks noGrp="1" noChangeAspect="1" noChangeArrowheads="1"/>
          </p:cNvPicPr>
          <p:nvPr>
            <p:ph type="pic" sz="quarter" idx="11"/>
          </p:nvPr>
        </p:nvPicPr>
        <p:blipFill>
          <a:blip r:embed="rId4">
            <a:extLst>
              <a:ext uri="{28A0092B-C50C-407E-A947-70E740481C1C}">
                <a14:useLocalDpi xmlns:a14="http://schemas.microsoft.com/office/drawing/2010/main" val="0"/>
              </a:ext>
            </a:extLst>
          </a:blip>
          <a:srcRect l="32188" r="321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983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DB39AD-B044-8C47-864C-6C545502A8FB}"/>
              </a:ext>
            </a:extLst>
          </p:cNvPr>
          <p:cNvSpPr>
            <a:spLocks noGrp="1"/>
          </p:cNvSpPr>
          <p:nvPr>
            <p:ph type="ctrTitle"/>
          </p:nvPr>
        </p:nvSpPr>
        <p:spPr/>
        <p:txBody>
          <a:bodyPr/>
          <a:lstStyle/>
          <a:p>
            <a:r>
              <a:rPr lang="en-US" dirty="0" smtClean="0"/>
              <a:t>Consent</a:t>
            </a:r>
            <a:endParaRPr lang="en-US" dirty="0"/>
          </a:p>
        </p:txBody>
      </p:sp>
      <p:sp>
        <p:nvSpPr>
          <p:cNvPr id="5" name="Text Placeholder 4">
            <a:extLst>
              <a:ext uri="{FF2B5EF4-FFF2-40B4-BE49-F238E27FC236}">
                <a16:creationId xmlns:a16="http://schemas.microsoft.com/office/drawing/2014/main" id="{F4D11290-C0B6-804E-8075-06B13405C1F6}"/>
              </a:ext>
            </a:extLst>
          </p:cNvPr>
          <p:cNvSpPr>
            <a:spLocks noGrp="1"/>
          </p:cNvSpPr>
          <p:nvPr>
            <p:ph type="body" sz="quarter" idx="10"/>
          </p:nvPr>
        </p:nvSpPr>
        <p:spPr/>
        <p:txBody>
          <a:bodyPr/>
          <a:lstStyle/>
          <a:p>
            <a:r>
              <a:rPr lang="da-DK" dirty="0" smtClean="0"/>
              <a:t>It’s as simple as tea!</a:t>
            </a:r>
          </a:p>
          <a:p>
            <a:endParaRPr lang="da-DK" dirty="0"/>
          </a:p>
          <a:p>
            <a:r>
              <a:rPr lang="da-DK" dirty="0">
                <a:hlinkClick r:id="rId2"/>
              </a:rPr>
              <a:t>https://</a:t>
            </a:r>
            <a:r>
              <a:rPr lang="da-DK" dirty="0" smtClean="0">
                <a:hlinkClick r:id="rId2"/>
              </a:rPr>
              <a:t>www.youtube.com/watch?v=fGoWLWS4-kU</a:t>
            </a:r>
            <a:endParaRPr lang="da-DK" dirty="0" smtClean="0"/>
          </a:p>
          <a:p>
            <a:endParaRPr lang="da-DK" dirty="0"/>
          </a:p>
        </p:txBody>
      </p:sp>
      <p:sp>
        <p:nvSpPr>
          <p:cNvPr id="2" name="AutoShape 2" descr="Image result for consent video t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Placeholder 7"/>
          <p:cNvPicPr>
            <a:picLocks noGrp="1" noChangeAspect="1"/>
          </p:cNvPicPr>
          <p:nvPr>
            <p:ph type="pic" sz="quarter" idx="12"/>
          </p:nvPr>
        </p:nvPicPr>
        <p:blipFill>
          <a:blip r:embed="rId3"/>
          <a:srcRect l="12831" r="12831"/>
          <a:stretch>
            <a:fillRect/>
          </a:stretch>
        </p:blipFill>
        <p:spPr>
          <a:prstGeom prst="rect">
            <a:avLst/>
          </a:prstGeom>
        </p:spPr>
      </p:pic>
      <p:pic>
        <p:nvPicPr>
          <p:cNvPr id="13" name="Picture Placeholder 12"/>
          <p:cNvPicPr>
            <a:picLocks noGrp="1" noChangeAspect="1"/>
          </p:cNvPicPr>
          <p:nvPr>
            <p:ph type="pic" sz="quarter" idx="13"/>
          </p:nvPr>
        </p:nvPicPr>
        <p:blipFill>
          <a:blip r:embed="rId4"/>
          <a:srcRect l="9533" r="9533"/>
          <a:stretch>
            <a:fillRect/>
          </a:stretch>
        </p:blipFill>
        <p:spPr>
          <a:prstGeom prst="rect">
            <a:avLst/>
          </a:prstGeom>
        </p:spPr>
      </p:pic>
    </p:spTree>
    <p:extLst>
      <p:ext uri="{BB962C8B-B14F-4D97-AF65-F5344CB8AC3E}">
        <p14:creationId xmlns:p14="http://schemas.microsoft.com/office/powerpoint/2010/main" val="9641758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4E4D-257D-6C44-AA30-32EC749DDD1F}"/>
              </a:ext>
            </a:extLst>
          </p:cNvPr>
          <p:cNvSpPr>
            <a:spLocks noGrp="1"/>
          </p:cNvSpPr>
          <p:nvPr>
            <p:ph type="ctrTitle"/>
          </p:nvPr>
        </p:nvSpPr>
        <p:spPr>
          <a:xfrm>
            <a:off x="805914" y="461335"/>
            <a:ext cx="10258326" cy="1315008"/>
          </a:xfrm>
        </p:spPr>
        <p:txBody>
          <a:bodyPr>
            <a:normAutofit/>
          </a:bodyPr>
          <a:lstStyle/>
          <a:p>
            <a:r>
              <a:rPr lang="en-GB" dirty="0" smtClean="0"/>
              <a:t>Consent: Key Facts</a:t>
            </a:r>
            <a:r>
              <a:rPr lang="en-GB" dirty="0"/>
              <a:t/>
            </a:r>
            <a:br>
              <a:rPr lang="en-GB" dirty="0"/>
            </a:br>
            <a:endParaRPr lang="en-US" dirty="0"/>
          </a:p>
        </p:txBody>
      </p:sp>
      <p:sp>
        <p:nvSpPr>
          <p:cNvPr id="7" name="TextBox 6">
            <a:extLst>
              <a:ext uri="{FF2B5EF4-FFF2-40B4-BE49-F238E27FC236}">
                <a16:creationId xmlns:a16="http://schemas.microsoft.com/office/drawing/2014/main" id="{87211761-E4B5-40D7-88C4-20831F9B5645}"/>
              </a:ext>
            </a:extLst>
          </p:cNvPr>
          <p:cNvSpPr txBox="1"/>
          <p:nvPr/>
        </p:nvSpPr>
        <p:spPr>
          <a:xfrm>
            <a:off x="621792" y="1360364"/>
            <a:ext cx="4974336" cy="2831544"/>
          </a:xfrm>
          <a:prstGeom prst="rect">
            <a:avLst/>
          </a:prstGeom>
          <a:noFill/>
          <a:ln>
            <a:solidFill>
              <a:schemeClr val="tx1"/>
            </a:solidFill>
          </a:ln>
        </p:spPr>
        <p:txBody>
          <a:bodyPr wrap="square" rtlCol="0">
            <a:spAutoFit/>
          </a:bodyPr>
          <a:lstStyle/>
          <a:p>
            <a:r>
              <a:rPr lang="en-GB" sz="2000" u="sng" dirty="0"/>
              <a:t>Consent is: </a:t>
            </a:r>
          </a:p>
          <a:p>
            <a:pPr marL="285750" indent="-285750">
              <a:buFont typeface="Wingdings" panose="05000000000000000000" pitchFamily="2" charset="2"/>
              <a:buChar char="ü"/>
            </a:pPr>
            <a:r>
              <a:rPr lang="en-GB" sz="2000" dirty="0"/>
              <a:t>Communicated explicitly </a:t>
            </a:r>
          </a:p>
          <a:p>
            <a:pPr marL="285750" indent="-285750">
              <a:buFont typeface="Wingdings" panose="05000000000000000000" pitchFamily="2" charset="2"/>
              <a:buChar char="ü"/>
            </a:pPr>
            <a:r>
              <a:rPr lang="en-GB" sz="2000" dirty="0"/>
              <a:t>Voluntary</a:t>
            </a:r>
          </a:p>
          <a:p>
            <a:pPr marL="285750" indent="-285750">
              <a:buFont typeface="Wingdings" panose="05000000000000000000" pitchFamily="2" charset="2"/>
              <a:buChar char="ü"/>
            </a:pPr>
            <a:r>
              <a:rPr lang="en-GB" sz="2000" dirty="0"/>
              <a:t>Retractable (people can change their minds)</a:t>
            </a:r>
          </a:p>
          <a:p>
            <a:pPr marL="285750" indent="-285750">
              <a:buFont typeface="Wingdings" panose="05000000000000000000" pitchFamily="2" charset="2"/>
              <a:buChar char="ü"/>
            </a:pPr>
            <a:r>
              <a:rPr lang="en-GB" sz="2000" dirty="0"/>
              <a:t>Recognition of equality and respect in any kind of sexual encounter or relationship.</a:t>
            </a:r>
          </a:p>
          <a:p>
            <a:pPr marL="285750" indent="-285750">
              <a:buFont typeface="Wingdings" panose="05000000000000000000" pitchFamily="2" charset="2"/>
              <a:buChar char="ü"/>
            </a:pPr>
            <a:endParaRPr lang="en-GB" sz="2000" dirty="0"/>
          </a:p>
          <a:p>
            <a:endParaRPr lang="en-GB" dirty="0"/>
          </a:p>
        </p:txBody>
      </p:sp>
      <p:sp>
        <p:nvSpPr>
          <p:cNvPr id="8" name="TextBox 7">
            <a:extLst>
              <a:ext uri="{FF2B5EF4-FFF2-40B4-BE49-F238E27FC236}">
                <a16:creationId xmlns:a16="http://schemas.microsoft.com/office/drawing/2014/main" id="{6776AFE4-F906-4CB0-A872-3C4BF535C9DA}"/>
              </a:ext>
            </a:extLst>
          </p:cNvPr>
          <p:cNvSpPr txBox="1"/>
          <p:nvPr/>
        </p:nvSpPr>
        <p:spPr>
          <a:xfrm>
            <a:off x="5785746" y="1360364"/>
            <a:ext cx="5278494" cy="3477875"/>
          </a:xfrm>
          <a:prstGeom prst="rect">
            <a:avLst/>
          </a:prstGeom>
          <a:noFill/>
          <a:ln>
            <a:solidFill>
              <a:schemeClr val="tx1"/>
            </a:solidFill>
          </a:ln>
        </p:spPr>
        <p:txBody>
          <a:bodyPr wrap="square" rtlCol="0">
            <a:spAutoFit/>
          </a:bodyPr>
          <a:lstStyle/>
          <a:p>
            <a:r>
              <a:rPr lang="en-GB" sz="2000" u="sng" dirty="0"/>
              <a:t>Consent is not</a:t>
            </a:r>
          </a:p>
          <a:p>
            <a:pPr marL="342900" indent="-342900">
              <a:buFont typeface="Calibri" panose="020F0502020204030204" pitchFamily="34" charset="0"/>
              <a:buChar char="X"/>
            </a:pPr>
            <a:r>
              <a:rPr lang="en-GB" sz="2000" dirty="0"/>
              <a:t>Something that you can assume is given</a:t>
            </a:r>
          </a:p>
          <a:p>
            <a:pPr marL="342900" indent="-342900">
              <a:buFont typeface="Calibri" panose="020F0502020204030204" pitchFamily="34" charset="0"/>
              <a:buChar char="X"/>
            </a:pPr>
            <a:r>
              <a:rPr lang="en-GB" sz="2000" dirty="0"/>
              <a:t>Something that someone can give when they are asleep or incapacitated</a:t>
            </a:r>
          </a:p>
          <a:p>
            <a:pPr marL="342900" indent="-342900">
              <a:buFont typeface="Calibri" panose="020F0502020204030204" pitchFamily="34" charset="0"/>
              <a:buChar char="X"/>
            </a:pPr>
            <a:r>
              <a:rPr lang="en-GB" sz="2000" dirty="0"/>
              <a:t>Something you can coerce or trick someone into</a:t>
            </a:r>
          </a:p>
          <a:p>
            <a:pPr marL="342900" indent="-342900">
              <a:buFont typeface="Calibri" panose="020F0502020204030204" pitchFamily="34" charset="0"/>
              <a:buChar char="X"/>
            </a:pPr>
            <a:r>
              <a:rPr lang="en-GB" sz="2000" dirty="0"/>
              <a:t>An automatic right if you have been given consent previously, or if you are in a relationship </a:t>
            </a:r>
          </a:p>
          <a:p>
            <a:pPr marL="342900" indent="-342900">
              <a:buFont typeface="Calibri" panose="020F0502020204030204" pitchFamily="34" charset="0"/>
              <a:buChar char="X"/>
            </a:pPr>
            <a:r>
              <a:rPr lang="en-GB" sz="2000" dirty="0"/>
              <a:t>Taking, sending, or sharing sexual images without someone’s agreement</a:t>
            </a:r>
            <a:endParaRPr lang="en-GB" dirty="0"/>
          </a:p>
        </p:txBody>
      </p:sp>
      <p:sp>
        <p:nvSpPr>
          <p:cNvPr id="9" name="TextBox 8">
            <a:extLst>
              <a:ext uri="{FF2B5EF4-FFF2-40B4-BE49-F238E27FC236}">
                <a16:creationId xmlns:a16="http://schemas.microsoft.com/office/drawing/2014/main" id="{D4EAD3E3-CE24-4DAF-864E-418FF0A308C9}"/>
              </a:ext>
            </a:extLst>
          </p:cNvPr>
          <p:cNvSpPr txBox="1"/>
          <p:nvPr/>
        </p:nvSpPr>
        <p:spPr>
          <a:xfrm>
            <a:off x="1638919" y="4982025"/>
            <a:ext cx="8592315" cy="1754326"/>
          </a:xfrm>
          <a:prstGeom prst="rect">
            <a:avLst/>
          </a:prstGeom>
          <a:noFill/>
        </p:spPr>
        <p:txBody>
          <a:bodyPr wrap="square" rtlCol="0">
            <a:spAutoFit/>
          </a:bodyPr>
          <a:lstStyle/>
          <a:p>
            <a:pPr algn="ctr"/>
            <a:r>
              <a:rPr lang="en-GB" i="1" dirty="0"/>
              <a:t>"There is no place here for behaviour which undermines the dignity and human rights of other members of the community. None of us should adopt such behaviours, and none of us should accept or condone them. That is why I support and endorse the Zero Tolerance movement here at our university</a:t>
            </a:r>
            <a:r>
              <a:rPr lang="en-GB" dirty="0"/>
              <a:t>."</a:t>
            </a:r>
          </a:p>
          <a:p>
            <a:pPr algn="ctr"/>
            <a:r>
              <a:rPr lang="en-GB" dirty="0"/>
              <a:t> </a:t>
            </a:r>
          </a:p>
          <a:p>
            <a:pPr algn="ctr"/>
            <a:r>
              <a:rPr lang="en-GB" dirty="0"/>
              <a:t>Professor Peter </a:t>
            </a:r>
            <a:r>
              <a:rPr lang="en-GB" dirty="0" err="1"/>
              <a:t>Slee</a:t>
            </a:r>
            <a:r>
              <a:rPr lang="en-GB" dirty="0"/>
              <a:t>, Vice Chancellor</a:t>
            </a:r>
          </a:p>
        </p:txBody>
      </p:sp>
    </p:spTree>
    <p:extLst>
      <p:ext uri="{BB962C8B-B14F-4D97-AF65-F5344CB8AC3E}">
        <p14:creationId xmlns:p14="http://schemas.microsoft.com/office/powerpoint/2010/main" val="266289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4E4D-257D-6C44-AA30-32EC749DDD1F}"/>
              </a:ext>
            </a:extLst>
          </p:cNvPr>
          <p:cNvSpPr>
            <a:spLocks noGrp="1"/>
          </p:cNvSpPr>
          <p:nvPr>
            <p:ph type="ctrTitle"/>
          </p:nvPr>
        </p:nvSpPr>
        <p:spPr>
          <a:xfrm>
            <a:off x="531594" y="461335"/>
            <a:ext cx="10258326" cy="1315008"/>
          </a:xfrm>
        </p:spPr>
        <p:txBody>
          <a:bodyPr>
            <a:normAutofit/>
          </a:bodyPr>
          <a:lstStyle/>
          <a:p>
            <a:r>
              <a:rPr lang="en-GB" dirty="0"/>
              <a:t>Zero Tolerance &amp; Bystander Training</a:t>
            </a:r>
            <a:br>
              <a:rPr lang="en-GB" dirty="0"/>
            </a:br>
            <a:endParaRPr lang="en-US" dirty="0"/>
          </a:p>
        </p:txBody>
      </p:sp>
      <p:pic>
        <p:nvPicPr>
          <p:cNvPr id="6" name="Picture 5">
            <a:extLst>
              <a:ext uri="{FF2B5EF4-FFF2-40B4-BE49-F238E27FC236}">
                <a16:creationId xmlns:a16="http://schemas.microsoft.com/office/drawing/2014/main" id="{FD18FCDC-2CA0-442F-8856-59AB1EBAD6C0}"/>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839200" y="5044440"/>
            <a:ext cx="1816491" cy="1563565"/>
          </a:xfrm>
          <a:prstGeom prst="rect">
            <a:avLst/>
          </a:prstGeom>
          <a:noFill/>
          <a:ln>
            <a:noFill/>
          </a:ln>
        </p:spPr>
      </p:pic>
      <p:sp>
        <p:nvSpPr>
          <p:cNvPr id="4" name="TextBox 3"/>
          <p:cNvSpPr txBox="1"/>
          <p:nvPr/>
        </p:nvSpPr>
        <p:spPr>
          <a:xfrm>
            <a:off x="531595" y="1668705"/>
            <a:ext cx="10258326" cy="4062651"/>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Leeds Beckett and Leeds Beckett Students Union are taking a stand against Sexual Harassment and Violence and are working to embed a zero tolerance culture across campus and in our community. </a:t>
            </a:r>
          </a:p>
          <a:p>
            <a:pPr marL="285750" indent="-285750">
              <a:buFont typeface="Arial" panose="020B0604020202020204" pitchFamily="34" charset="0"/>
              <a:buChar char="•"/>
            </a:pPr>
            <a:r>
              <a:rPr lang="en-GB" sz="2400" dirty="0" smtClean="0"/>
              <a:t>We have a dedicated Zero Tolerance </a:t>
            </a:r>
            <a:r>
              <a:rPr lang="en-GB" sz="2400" dirty="0" smtClean="0">
                <a:hlinkClick r:id="rId3"/>
              </a:rPr>
              <a:t>website</a:t>
            </a:r>
            <a:r>
              <a:rPr lang="en-GB" sz="2400" dirty="0" smtClean="0"/>
              <a:t> and video</a:t>
            </a:r>
          </a:p>
          <a:p>
            <a:pPr marL="285750" indent="-285750">
              <a:buFont typeface="Arial" panose="020B0604020202020204" pitchFamily="34" charset="0"/>
              <a:buChar char="•"/>
            </a:pPr>
            <a:r>
              <a:rPr lang="en-GB" sz="2400" dirty="0" smtClean="0"/>
              <a:t>We will be offering ‘Bringing in the Bystander’ Training to all AU Members and Facilitator training for Club Officers.</a:t>
            </a:r>
          </a:p>
          <a:p>
            <a:pPr marL="285750" indent="-285750">
              <a:buFont typeface="Arial" panose="020B0604020202020204" pitchFamily="34" charset="0"/>
              <a:buChar char="•"/>
            </a:pPr>
            <a:r>
              <a:rPr lang="en-GB" sz="2400" dirty="0" smtClean="0"/>
              <a:t>Take the Pledge - Over </a:t>
            </a:r>
            <a:r>
              <a:rPr lang="en-GB" sz="2400" dirty="0"/>
              <a:t>1000 individuals, teams and businesses have joined us in ‘</a:t>
            </a:r>
            <a:r>
              <a:rPr lang="en-GB" sz="2400" dirty="0">
                <a:hlinkClick r:id="rId4"/>
              </a:rPr>
              <a:t>Taking the pledge</a:t>
            </a:r>
            <a:r>
              <a:rPr lang="en-GB" sz="2400" dirty="0"/>
              <a:t>’ to support the Zero Tolerance campaign</a:t>
            </a:r>
            <a:r>
              <a:rPr lang="en-GB" sz="2400" dirty="0" smtClean="0"/>
              <a:t>.</a:t>
            </a:r>
          </a:p>
          <a:p>
            <a:pPr marL="285750" indent="-285750">
              <a:buFont typeface="Arial" panose="020B0604020202020204" pitchFamily="34" charset="0"/>
              <a:buChar char="•"/>
            </a:pPr>
            <a:r>
              <a:rPr lang="en-GB" sz="2400" dirty="0" smtClean="0"/>
              <a:t>We want AU Clubs to be an example of good practice leading the way with Zero Tolerance.</a:t>
            </a:r>
            <a:endParaRPr lang="en-GB" sz="2400"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867931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4695572" y="-163830"/>
            <a:ext cx="7015604" cy="1527024"/>
          </a:xfrm>
        </p:spPr>
        <p:txBody>
          <a:bodyPr/>
          <a:lstStyle/>
          <a:p>
            <a:r>
              <a:rPr lang="en-US" dirty="0" smtClean="0"/>
              <a:t>Concussion	</a:t>
            </a:r>
            <a:endParaRPr lang="en-US" dirty="0"/>
          </a:p>
        </p:txBody>
      </p:sp>
      <p:sp>
        <p:nvSpPr>
          <p:cNvPr id="6" name="Text Placeholder 5">
            <a:extLst>
              <a:ext uri="{FF2B5EF4-FFF2-40B4-BE49-F238E27FC236}">
                <a16:creationId xmlns:a16="http://schemas.microsoft.com/office/drawing/2014/main" id="{FB8D3DD9-FA2E-5B4A-AB5E-6991A1DF4835}"/>
              </a:ext>
            </a:extLst>
          </p:cNvPr>
          <p:cNvSpPr>
            <a:spLocks noGrp="1"/>
          </p:cNvSpPr>
          <p:nvPr>
            <p:ph type="body" sz="quarter" idx="10"/>
          </p:nvPr>
        </p:nvSpPr>
        <p:spPr>
          <a:xfrm>
            <a:off x="4695056" y="1770054"/>
            <a:ext cx="7016120" cy="4722186"/>
          </a:xfrm>
        </p:spPr>
        <p:txBody>
          <a:bodyPr>
            <a:normAutofit/>
          </a:bodyPr>
          <a:lstStyle/>
          <a:p>
            <a:pPr marL="342900" indent="-342900">
              <a:buFont typeface="Arial" panose="020B0604020202020204" pitchFamily="34" charset="0"/>
              <a:buChar char="•"/>
            </a:pPr>
            <a:r>
              <a:rPr lang="en-GB" dirty="0"/>
              <a:t>Concussion protocols now in place for all athletes.</a:t>
            </a:r>
          </a:p>
          <a:p>
            <a:pPr marL="342900" indent="-342900">
              <a:buFont typeface="Arial" panose="020B0604020202020204" pitchFamily="34" charset="0"/>
              <a:buChar char="•"/>
            </a:pPr>
            <a:r>
              <a:rPr lang="en-GB" dirty="0"/>
              <a:t>If an athlete receives a head injury they </a:t>
            </a:r>
            <a:r>
              <a:rPr lang="en-GB" dirty="0" smtClean="0"/>
              <a:t>should: </a:t>
            </a:r>
            <a:endParaRPr lang="en-GB" dirty="0"/>
          </a:p>
          <a:p>
            <a:pPr marL="1085850" lvl="1" indent="-342900">
              <a:buFont typeface="Arial" panose="020B0604020202020204" pitchFamily="34" charset="0"/>
              <a:buChar char="•"/>
            </a:pPr>
            <a:r>
              <a:rPr lang="en-GB" sz="2000" dirty="0" smtClean="0"/>
              <a:t>Be </a:t>
            </a:r>
            <a:r>
              <a:rPr lang="en-GB" sz="2000" dirty="0"/>
              <a:t>removed from play and given first aid.</a:t>
            </a:r>
          </a:p>
          <a:p>
            <a:pPr marL="1085850" lvl="1" indent="-342900">
              <a:buFont typeface="Arial" panose="020B0604020202020204" pitchFamily="34" charset="0"/>
              <a:buChar char="•"/>
            </a:pPr>
            <a:r>
              <a:rPr lang="en-GB" sz="2000" dirty="0" smtClean="0"/>
              <a:t>Report </a:t>
            </a:r>
            <a:r>
              <a:rPr lang="en-GB" sz="2000" dirty="0"/>
              <a:t>the injury to S&amp;AL staff and complete the relevant paperwork</a:t>
            </a:r>
            <a:r>
              <a:rPr lang="en-GB" sz="2000" dirty="0" smtClean="0"/>
              <a:t>.</a:t>
            </a:r>
          </a:p>
          <a:p>
            <a:pPr marL="1085850" lvl="1" indent="-342900">
              <a:buFont typeface="Arial" panose="020B0604020202020204" pitchFamily="34" charset="0"/>
              <a:buChar char="•"/>
            </a:pPr>
            <a:r>
              <a:rPr lang="en-GB" sz="2000" dirty="0" smtClean="0"/>
              <a:t>Have a minimum 19 day stand down from training and competing (23 for under 19s)</a:t>
            </a:r>
            <a:endParaRPr lang="en-GB" sz="2000" dirty="0"/>
          </a:p>
          <a:p>
            <a:pPr marL="1085850" lvl="1" indent="-342900">
              <a:buFont typeface="Arial" panose="020B0604020202020204" pitchFamily="34" charset="0"/>
              <a:buChar char="•"/>
            </a:pPr>
            <a:r>
              <a:rPr lang="en-GB" sz="2000" dirty="0" smtClean="0"/>
              <a:t>Get a Medical practitioner’s authorisation to </a:t>
            </a:r>
            <a:r>
              <a:rPr lang="en-GB" sz="2000" dirty="0"/>
              <a:t>return to play (physio or other).</a:t>
            </a:r>
          </a:p>
          <a:p>
            <a:pPr marL="1085850" lvl="1" indent="-342900">
              <a:buFont typeface="Arial" panose="020B0604020202020204" pitchFamily="34" charset="0"/>
              <a:buChar char="•"/>
            </a:pPr>
            <a:r>
              <a:rPr lang="en-GB" sz="2000" dirty="0" smtClean="0"/>
              <a:t>Complete </a:t>
            </a:r>
            <a:r>
              <a:rPr lang="en-GB" sz="2000" dirty="0"/>
              <a:t>p</a:t>
            </a:r>
            <a:r>
              <a:rPr lang="en-GB" sz="2000" dirty="0" smtClean="0"/>
              <a:t>aperwork in the office so return </a:t>
            </a:r>
            <a:r>
              <a:rPr lang="en-GB" sz="2000" dirty="0"/>
              <a:t>to play authorisation </a:t>
            </a:r>
            <a:r>
              <a:rPr lang="en-GB" sz="2000" dirty="0" smtClean="0"/>
              <a:t>can be </a:t>
            </a:r>
            <a:r>
              <a:rPr lang="en-GB" sz="2000" dirty="0"/>
              <a:t>given</a:t>
            </a:r>
          </a:p>
          <a:p>
            <a:pPr>
              <a:lnSpc>
                <a:spcPct val="120000"/>
              </a:lnSpc>
            </a:pPr>
            <a:endParaRPr lang="en-GB" sz="2800" dirty="0"/>
          </a:p>
        </p:txBody>
      </p:sp>
      <p:pic>
        <p:nvPicPr>
          <p:cNvPr id="2050" name="Picture 2" descr="Image result for concussion"/>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36635" r="3663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099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DB39AD-B044-8C47-864C-6C545502A8FB}"/>
              </a:ext>
            </a:extLst>
          </p:cNvPr>
          <p:cNvSpPr>
            <a:spLocks noGrp="1"/>
          </p:cNvSpPr>
          <p:nvPr>
            <p:ph type="ctrTitle"/>
          </p:nvPr>
        </p:nvSpPr>
        <p:spPr>
          <a:xfrm>
            <a:off x="479425" y="772812"/>
            <a:ext cx="5616161" cy="1527024"/>
          </a:xfrm>
        </p:spPr>
        <p:txBody>
          <a:bodyPr/>
          <a:lstStyle/>
          <a:p>
            <a:r>
              <a:rPr lang="en-US" dirty="0" smtClean="0"/>
              <a:t>Leeds Beckett Students Union	 </a:t>
            </a:r>
            <a:endParaRPr lang="en-US" dirty="0"/>
          </a:p>
        </p:txBody>
      </p:sp>
      <p:sp>
        <p:nvSpPr>
          <p:cNvPr id="5" name="Text Placeholder 4">
            <a:extLst>
              <a:ext uri="{FF2B5EF4-FFF2-40B4-BE49-F238E27FC236}">
                <a16:creationId xmlns:a16="http://schemas.microsoft.com/office/drawing/2014/main" id="{F4D11290-C0B6-804E-8075-06B13405C1F6}"/>
              </a:ext>
            </a:extLst>
          </p:cNvPr>
          <p:cNvSpPr>
            <a:spLocks noGrp="1"/>
          </p:cNvSpPr>
          <p:nvPr>
            <p:ph type="body" sz="quarter" idx="10"/>
          </p:nvPr>
        </p:nvSpPr>
        <p:spPr>
          <a:xfrm>
            <a:off x="479425" y="2726468"/>
            <a:ext cx="5616575" cy="3519286"/>
          </a:xfrm>
        </p:spPr>
        <p:txBody>
          <a:bodyPr>
            <a:normAutofit/>
          </a:bodyPr>
          <a:lstStyle/>
          <a:p>
            <a:r>
              <a:rPr lang="da-DK" sz="4800" dirty="0" smtClean="0"/>
              <a:t>Jason Shield</a:t>
            </a:r>
          </a:p>
          <a:p>
            <a:r>
              <a:rPr lang="da-DK" sz="4800" dirty="0" smtClean="0"/>
              <a:t>Venue Manager</a:t>
            </a:r>
            <a:endParaRPr lang="da-DK" sz="4800" dirty="0"/>
          </a:p>
        </p:txBody>
      </p:sp>
      <p:pic>
        <p:nvPicPr>
          <p:cNvPr id="11" name="Picture Placeholder 10">
            <a:extLst>
              <a:ext uri="{FF2B5EF4-FFF2-40B4-BE49-F238E27FC236}">
                <a16:creationId xmlns:a16="http://schemas.microsoft.com/office/drawing/2014/main" id="{B89EEB51-123F-1D4D-99A6-4978AC478ECF}"/>
              </a:ext>
            </a:extLst>
          </p:cNvPr>
          <p:cNvPicPr>
            <a:picLocks noGrp="1" noChangeAspect="1"/>
          </p:cNvPicPr>
          <p:nvPr>
            <p:ph type="pic" sz="quarter" idx="11"/>
          </p:nvPr>
        </p:nvPicPr>
        <p:blipFill rotWithShape="1">
          <a:blip r:embed="rId2" cstate="hqprint">
            <a:extLst>
              <a:ext uri="{28A0092B-C50C-407E-A947-70E740481C1C}">
                <a14:useLocalDpi xmlns:a14="http://schemas.microsoft.com/office/drawing/2010/main"/>
              </a:ext>
            </a:extLst>
          </a:blip>
          <a:srcRect/>
          <a:stretch/>
        </p:blipFill>
        <p:spPr/>
      </p:pic>
      <p:pic>
        <p:nvPicPr>
          <p:cNvPr id="2" name="Picture 1"/>
          <p:cNvPicPr>
            <a:picLocks noChangeAspect="1"/>
          </p:cNvPicPr>
          <p:nvPr/>
        </p:nvPicPr>
        <p:blipFill>
          <a:blip r:embed="rId3"/>
          <a:stretch>
            <a:fillRect/>
          </a:stretch>
        </p:blipFill>
        <p:spPr>
          <a:xfrm>
            <a:off x="4668794" y="4952999"/>
            <a:ext cx="1427206" cy="1427206"/>
          </a:xfrm>
          <a:prstGeom prst="rect">
            <a:avLst/>
          </a:prstGeom>
        </p:spPr>
      </p:pic>
    </p:spTree>
    <p:extLst>
      <p:ext uri="{BB962C8B-B14F-4D97-AF65-F5344CB8AC3E}">
        <p14:creationId xmlns:p14="http://schemas.microsoft.com/office/powerpoint/2010/main" val="36325963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F19BEAA-A0C9-F34E-9FA2-703B0F8EC3B6}"/>
              </a:ext>
            </a:extLst>
          </p:cNvPr>
          <p:cNvSpPr>
            <a:spLocks noGrp="1"/>
          </p:cNvSpPr>
          <p:nvPr>
            <p:ph type="ctrTitle"/>
          </p:nvPr>
        </p:nvSpPr>
        <p:spPr>
          <a:xfrm>
            <a:off x="479425" y="2528521"/>
            <a:ext cx="7694539" cy="2876857"/>
          </a:xfrm>
        </p:spPr>
        <p:txBody>
          <a:bodyPr/>
          <a:lstStyle/>
          <a:p>
            <a:r>
              <a:rPr lang="en-US" dirty="0" smtClean="0"/>
              <a:t>Inclusion</a:t>
            </a:r>
            <a:endParaRPr lang="en-US" dirty="0"/>
          </a:p>
        </p:txBody>
      </p:sp>
    </p:spTree>
    <p:extLst>
      <p:ext uri="{BB962C8B-B14F-4D97-AF65-F5344CB8AC3E}">
        <p14:creationId xmlns:p14="http://schemas.microsoft.com/office/powerpoint/2010/main" val="21708670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4695572" y="-163830"/>
            <a:ext cx="7015604" cy="1527024"/>
          </a:xfrm>
        </p:spPr>
        <p:txBody>
          <a:bodyPr/>
          <a:lstStyle/>
          <a:p>
            <a:r>
              <a:rPr lang="en-US" dirty="0" smtClean="0"/>
              <a:t>Inclusion: Disability	</a:t>
            </a:r>
            <a:endParaRPr lang="en-US" dirty="0"/>
          </a:p>
        </p:txBody>
      </p:sp>
      <p:sp>
        <p:nvSpPr>
          <p:cNvPr id="6" name="Text Placeholder 5">
            <a:extLst>
              <a:ext uri="{FF2B5EF4-FFF2-40B4-BE49-F238E27FC236}">
                <a16:creationId xmlns:a16="http://schemas.microsoft.com/office/drawing/2014/main" id="{FB8D3DD9-FA2E-5B4A-AB5E-6991A1DF4835}"/>
              </a:ext>
            </a:extLst>
          </p:cNvPr>
          <p:cNvSpPr>
            <a:spLocks noGrp="1"/>
          </p:cNvSpPr>
          <p:nvPr>
            <p:ph type="body" sz="quarter" idx="10"/>
          </p:nvPr>
        </p:nvSpPr>
        <p:spPr>
          <a:xfrm>
            <a:off x="4695056" y="1632894"/>
            <a:ext cx="7016120" cy="4722186"/>
          </a:xfrm>
        </p:spPr>
        <p:txBody>
          <a:bodyPr>
            <a:normAutofit/>
          </a:bodyPr>
          <a:lstStyle/>
          <a:p>
            <a:pPr marL="342900" indent="-342900">
              <a:lnSpc>
                <a:spcPct val="120000"/>
              </a:lnSpc>
              <a:buFont typeface="Arial" panose="020B0604020202020204" pitchFamily="34" charset="0"/>
              <a:buChar char="•"/>
            </a:pPr>
            <a:r>
              <a:rPr lang="en-GB" dirty="0" smtClean="0"/>
              <a:t>Have you considered of and how you can make your sessions disability friendly?</a:t>
            </a:r>
          </a:p>
          <a:p>
            <a:pPr marL="342900" indent="-342900">
              <a:lnSpc>
                <a:spcPct val="120000"/>
              </a:lnSpc>
              <a:buFont typeface="Arial" panose="020B0604020202020204" pitchFamily="34" charset="0"/>
              <a:buChar char="•"/>
            </a:pPr>
            <a:r>
              <a:rPr lang="en-GB" dirty="0" smtClean="0"/>
              <a:t>Can you promote your club as disability friendly on you communication channels?</a:t>
            </a:r>
          </a:p>
          <a:p>
            <a:pPr marL="342900" indent="-342900">
              <a:lnSpc>
                <a:spcPct val="120000"/>
              </a:lnSpc>
              <a:buFont typeface="Arial" panose="020B0604020202020204" pitchFamily="34" charset="0"/>
              <a:buChar char="•"/>
            </a:pPr>
            <a:r>
              <a:rPr lang="en-GB" dirty="0" smtClean="0"/>
              <a:t>Are your members welcoming to students with disabilities?</a:t>
            </a:r>
          </a:p>
          <a:p>
            <a:pPr marL="342900" indent="-342900">
              <a:lnSpc>
                <a:spcPct val="120000"/>
              </a:lnSpc>
              <a:buFont typeface="Arial" panose="020B0604020202020204" pitchFamily="34" charset="0"/>
              <a:buChar char="•"/>
            </a:pPr>
            <a:r>
              <a:rPr lang="en-GB" dirty="0" smtClean="0"/>
              <a:t>Have you considered the barriers faced by disabled member to joining your club – can you combat some of these?</a:t>
            </a:r>
          </a:p>
          <a:p>
            <a:pPr marL="800100" lvl="1" indent="-342900">
              <a:lnSpc>
                <a:spcPct val="120000"/>
              </a:lnSpc>
              <a:buFont typeface="Arial" panose="020B0604020202020204" pitchFamily="34" charset="0"/>
              <a:buChar char="•"/>
            </a:pPr>
            <a:r>
              <a:rPr lang="en-GB" dirty="0" smtClean="0"/>
              <a:t>Psychological Barriers</a:t>
            </a:r>
          </a:p>
          <a:p>
            <a:pPr marL="800100" lvl="1" indent="-342900">
              <a:lnSpc>
                <a:spcPct val="120000"/>
              </a:lnSpc>
              <a:buFont typeface="Arial" panose="020B0604020202020204" pitchFamily="34" charset="0"/>
              <a:buChar char="•"/>
            </a:pPr>
            <a:r>
              <a:rPr lang="en-GB" dirty="0" smtClean="0"/>
              <a:t>Physical Barriers</a:t>
            </a:r>
          </a:p>
          <a:p>
            <a:pPr marL="800100" lvl="1" indent="-342900">
              <a:lnSpc>
                <a:spcPct val="120000"/>
              </a:lnSpc>
              <a:buFont typeface="Arial" panose="020B0604020202020204" pitchFamily="34" charset="0"/>
              <a:buChar char="•"/>
            </a:pPr>
            <a:r>
              <a:rPr lang="en-GB" dirty="0" smtClean="0"/>
              <a:t>Logistical Barriers</a:t>
            </a:r>
          </a:p>
          <a:p>
            <a:pPr marL="800100" lvl="1" indent="-342900">
              <a:lnSpc>
                <a:spcPct val="120000"/>
              </a:lnSpc>
              <a:buFont typeface="Arial" panose="020B0604020202020204" pitchFamily="34" charset="0"/>
              <a:buChar char="•"/>
            </a:pPr>
            <a:endParaRPr lang="en-GB" dirty="0"/>
          </a:p>
        </p:txBody>
      </p:sp>
      <p:pic>
        <p:nvPicPr>
          <p:cNvPr id="3" name="Picture Placeholder 2"/>
          <p:cNvPicPr>
            <a:picLocks noGrp="1" noChangeAspect="1"/>
          </p:cNvPicPr>
          <p:nvPr>
            <p:ph type="pic" sz="quarter" idx="11"/>
          </p:nvPr>
        </p:nvPicPr>
        <p:blipFill>
          <a:blip r:embed="rId2"/>
          <a:srcRect l="17998" r="17998"/>
          <a:stretch>
            <a:fillRect/>
          </a:stretch>
        </p:blipFill>
        <p:spPr>
          <a:prstGeom prst="rect">
            <a:avLst/>
          </a:prstGeom>
        </p:spPr>
      </p:pic>
    </p:spTree>
    <p:extLst>
      <p:ext uri="{BB962C8B-B14F-4D97-AF65-F5344CB8AC3E}">
        <p14:creationId xmlns:p14="http://schemas.microsoft.com/office/powerpoint/2010/main" val="14547431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4695572" y="-163830"/>
            <a:ext cx="7015604" cy="1527024"/>
          </a:xfrm>
        </p:spPr>
        <p:txBody>
          <a:bodyPr/>
          <a:lstStyle/>
          <a:p>
            <a:r>
              <a:rPr lang="en-US" dirty="0" smtClean="0"/>
              <a:t>Inclusion: Disability	</a:t>
            </a:r>
            <a:endParaRPr lang="en-US" dirty="0"/>
          </a:p>
        </p:txBody>
      </p:sp>
      <p:sp>
        <p:nvSpPr>
          <p:cNvPr id="6" name="Text Placeholder 5">
            <a:extLst>
              <a:ext uri="{FF2B5EF4-FFF2-40B4-BE49-F238E27FC236}">
                <a16:creationId xmlns:a16="http://schemas.microsoft.com/office/drawing/2014/main" id="{FB8D3DD9-FA2E-5B4A-AB5E-6991A1DF4835}"/>
              </a:ext>
            </a:extLst>
          </p:cNvPr>
          <p:cNvSpPr>
            <a:spLocks noGrp="1"/>
          </p:cNvSpPr>
          <p:nvPr>
            <p:ph type="body" sz="quarter" idx="10"/>
          </p:nvPr>
        </p:nvSpPr>
        <p:spPr>
          <a:xfrm>
            <a:off x="4695056" y="1770054"/>
            <a:ext cx="7016120" cy="4722186"/>
          </a:xfrm>
        </p:spPr>
        <p:txBody>
          <a:bodyPr>
            <a:normAutofit/>
          </a:bodyPr>
          <a:lstStyle/>
          <a:p>
            <a:pPr>
              <a:lnSpc>
                <a:spcPct val="120000"/>
              </a:lnSpc>
            </a:pPr>
            <a:r>
              <a:rPr lang="en-GB" sz="2800" dirty="0" smtClean="0"/>
              <a:t>Useful Resources:</a:t>
            </a:r>
          </a:p>
          <a:p>
            <a:pPr marL="800100" lvl="1" indent="-342900">
              <a:lnSpc>
                <a:spcPct val="120000"/>
              </a:lnSpc>
              <a:buFont typeface="Arial" panose="020B0604020202020204" pitchFamily="34" charset="0"/>
              <a:buChar char="•"/>
            </a:pPr>
            <a:r>
              <a:rPr lang="en-GB" sz="2800" dirty="0" smtClean="0"/>
              <a:t>Sport England: </a:t>
            </a:r>
            <a:r>
              <a:rPr lang="en-GB" sz="2800" dirty="0" smtClean="0">
                <a:hlinkClick r:id="rId2"/>
              </a:rPr>
              <a:t>Club Matters</a:t>
            </a:r>
            <a:endParaRPr lang="en-GB" sz="2800" dirty="0" smtClean="0"/>
          </a:p>
          <a:p>
            <a:pPr marL="800100" lvl="1" indent="-342900">
              <a:lnSpc>
                <a:spcPct val="120000"/>
              </a:lnSpc>
              <a:buFont typeface="Arial" panose="020B0604020202020204" pitchFamily="34" charset="0"/>
              <a:buChar char="•"/>
            </a:pPr>
            <a:r>
              <a:rPr lang="en-GB" sz="2800" dirty="0" smtClean="0">
                <a:hlinkClick r:id="rId3"/>
              </a:rPr>
              <a:t>Activity Alliance </a:t>
            </a:r>
            <a:endParaRPr lang="en-GB" sz="2800" dirty="0" smtClean="0"/>
          </a:p>
          <a:p>
            <a:pPr marL="800100" lvl="1" indent="-342900">
              <a:lnSpc>
                <a:spcPct val="120000"/>
              </a:lnSpc>
              <a:buFont typeface="Arial" panose="020B0604020202020204" pitchFamily="34" charset="0"/>
              <a:buChar char="•"/>
            </a:pPr>
            <a:r>
              <a:rPr lang="en-GB" sz="2800" dirty="0" smtClean="0"/>
              <a:t>Leeds Beckett </a:t>
            </a:r>
            <a:r>
              <a:rPr lang="en-GB" sz="2800" dirty="0" smtClean="0">
                <a:hlinkClick r:id="rId4"/>
              </a:rPr>
              <a:t>Disability Advice</a:t>
            </a:r>
            <a:endParaRPr lang="en-GB" sz="2800" dirty="0" smtClean="0"/>
          </a:p>
          <a:p>
            <a:pPr marL="800100" lvl="1" indent="-342900">
              <a:lnSpc>
                <a:spcPct val="120000"/>
              </a:lnSpc>
              <a:buFont typeface="Arial" panose="020B0604020202020204" pitchFamily="34" charset="0"/>
              <a:buChar char="•"/>
            </a:pPr>
            <a:r>
              <a:rPr lang="en-GB" sz="2800" dirty="0" smtClean="0"/>
              <a:t>Facebook – </a:t>
            </a:r>
            <a:r>
              <a:rPr lang="en-GB" sz="2800" dirty="0" smtClean="0">
                <a:hlinkClick r:id="rId4"/>
              </a:rPr>
              <a:t>Leeds Disability Sport</a:t>
            </a:r>
            <a:endParaRPr lang="en-GB" sz="2800" dirty="0"/>
          </a:p>
        </p:txBody>
      </p:sp>
      <p:pic>
        <p:nvPicPr>
          <p:cNvPr id="3" name="Picture Placeholder 2"/>
          <p:cNvPicPr>
            <a:picLocks noGrp="1" noChangeAspect="1"/>
          </p:cNvPicPr>
          <p:nvPr>
            <p:ph type="pic" sz="quarter" idx="11"/>
          </p:nvPr>
        </p:nvPicPr>
        <p:blipFill>
          <a:blip r:embed="rId5"/>
          <a:srcRect l="19289" r="19289"/>
          <a:stretch>
            <a:fillRect/>
          </a:stretch>
        </p:blipFill>
        <p:spPr>
          <a:prstGeom prst="rect">
            <a:avLst/>
          </a:prstGeom>
        </p:spPr>
      </p:pic>
    </p:spTree>
    <p:extLst>
      <p:ext uri="{BB962C8B-B14F-4D97-AF65-F5344CB8AC3E}">
        <p14:creationId xmlns:p14="http://schemas.microsoft.com/office/powerpoint/2010/main" val="1959285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5047488" y="-440472"/>
            <a:ext cx="7144512" cy="1720632"/>
          </a:xfrm>
        </p:spPr>
        <p:txBody>
          <a:bodyPr>
            <a:normAutofit/>
          </a:bodyPr>
          <a:lstStyle/>
          <a:p>
            <a:r>
              <a:rPr lang="en-US" sz="4200" dirty="0" smtClean="0"/>
              <a:t>Inclusion: Trans – Awareness</a:t>
            </a:r>
            <a:endParaRPr lang="en-US" sz="4200" dirty="0"/>
          </a:p>
        </p:txBody>
      </p:sp>
      <p:sp>
        <p:nvSpPr>
          <p:cNvPr id="7" name="Content Placeholder 2"/>
          <p:cNvSpPr>
            <a:spLocks noGrp="1"/>
          </p:cNvSpPr>
          <p:nvPr>
            <p:ph type="body" sz="quarter" idx="10"/>
          </p:nvPr>
        </p:nvSpPr>
        <p:spPr>
          <a:xfrm>
            <a:off x="5376672" y="1633538"/>
            <a:ext cx="6729984" cy="4940998"/>
          </a:xfrm>
        </p:spPr>
        <p:txBody>
          <a:bodyPr>
            <a:normAutofit fontScale="70000" lnSpcReduction="20000"/>
          </a:bodyPr>
          <a:lstStyle/>
          <a:p>
            <a:pPr marL="0" indent="0" fontAlgn="base">
              <a:buNone/>
            </a:pPr>
            <a:r>
              <a:rPr lang="en-GB" sz="3900" b="1" dirty="0">
                <a:solidFill>
                  <a:srgbClr val="002060"/>
                </a:solidFill>
                <a:latin typeface="Arial" panose="020B0604020202020204" pitchFamily="34" charset="0"/>
                <a:cs typeface="Arial" panose="020B0604020202020204" pitchFamily="34" charset="0"/>
              </a:rPr>
              <a:t>"Sex"</a:t>
            </a:r>
            <a:r>
              <a:rPr lang="en-GB" sz="3900" dirty="0">
                <a:solidFill>
                  <a:srgbClr val="002060"/>
                </a:solidFill>
                <a:latin typeface="Arial" panose="020B0604020202020204" pitchFamily="34" charset="0"/>
                <a:cs typeface="Arial" panose="020B0604020202020204" pitchFamily="34" charset="0"/>
              </a:rPr>
              <a:t> refers to the biological and physiological characteristics that define men and women</a:t>
            </a:r>
            <a:r>
              <a:rPr lang="en-GB" sz="3900" dirty="0" smtClean="0">
                <a:solidFill>
                  <a:srgbClr val="002060"/>
                </a:solidFill>
                <a:latin typeface="Arial" panose="020B0604020202020204" pitchFamily="34" charset="0"/>
                <a:cs typeface="Arial" panose="020B0604020202020204" pitchFamily="34" charset="0"/>
              </a:rPr>
              <a:t>. </a:t>
            </a:r>
          </a:p>
          <a:p>
            <a:pPr marL="0" indent="0" fontAlgn="base">
              <a:buNone/>
            </a:pPr>
            <a:endParaRPr lang="en-GB" sz="3900" dirty="0">
              <a:solidFill>
                <a:srgbClr val="002060"/>
              </a:solidFill>
              <a:latin typeface="Arial" panose="020B0604020202020204" pitchFamily="34" charset="0"/>
              <a:cs typeface="Arial" panose="020B0604020202020204" pitchFamily="34" charset="0"/>
            </a:endParaRPr>
          </a:p>
          <a:p>
            <a:pPr marL="0" indent="0" fontAlgn="base">
              <a:buNone/>
            </a:pPr>
            <a:r>
              <a:rPr lang="en-GB" sz="3900" b="1" dirty="0">
                <a:solidFill>
                  <a:srgbClr val="002060"/>
                </a:solidFill>
                <a:latin typeface="Arial" panose="020B0604020202020204" pitchFamily="34" charset="0"/>
                <a:cs typeface="Arial" panose="020B0604020202020204" pitchFamily="34" charset="0"/>
              </a:rPr>
              <a:t>"Gender"</a:t>
            </a:r>
            <a:r>
              <a:rPr lang="en-GB" sz="3900" dirty="0">
                <a:solidFill>
                  <a:srgbClr val="002060"/>
                </a:solidFill>
                <a:latin typeface="Arial" panose="020B0604020202020204" pitchFamily="34" charset="0"/>
                <a:cs typeface="Arial" panose="020B0604020202020204" pitchFamily="34" charset="0"/>
              </a:rPr>
              <a:t> refers to the socially constructed roles, behaviours, activities, and attributes that a given society considers appropriate for men and women</a:t>
            </a:r>
            <a:r>
              <a:rPr lang="en-GB" sz="3900" dirty="0" smtClean="0">
                <a:solidFill>
                  <a:srgbClr val="002060"/>
                </a:solidFill>
                <a:latin typeface="Arial" panose="020B0604020202020204" pitchFamily="34" charset="0"/>
                <a:cs typeface="Arial" panose="020B0604020202020204" pitchFamily="34" charset="0"/>
              </a:rPr>
              <a:t>.</a:t>
            </a:r>
          </a:p>
          <a:p>
            <a:pPr marL="0" indent="0" fontAlgn="base">
              <a:buNone/>
            </a:pPr>
            <a:endParaRPr lang="en-GB" sz="3600" dirty="0" smtClean="0">
              <a:solidFill>
                <a:srgbClr val="002060"/>
              </a:solidFill>
              <a:latin typeface="Arial" panose="020B0604020202020204" pitchFamily="34" charset="0"/>
              <a:cs typeface="Arial" panose="020B0604020202020204" pitchFamily="34" charset="0"/>
            </a:endParaRPr>
          </a:p>
          <a:p>
            <a:pPr marL="0" indent="0" fontAlgn="base">
              <a:buNone/>
            </a:pPr>
            <a:endParaRPr lang="en-GB" sz="1000" i="1" dirty="0" smtClean="0">
              <a:solidFill>
                <a:srgbClr val="002060"/>
              </a:solidFill>
              <a:latin typeface="Arial" panose="020B0604020202020204" pitchFamily="34" charset="0"/>
              <a:cs typeface="Arial" panose="020B0604020202020204" pitchFamily="34" charset="0"/>
            </a:endParaRPr>
          </a:p>
          <a:p>
            <a:pPr marL="0" indent="0" algn="r" fontAlgn="base">
              <a:buNone/>
            </a:pPr>
            <a:r>
              <a:rPr lang="en-GB" sz="2400" i="1" dirty="0" smtClean="0">
                <a:solidFill>
                  <a:srgbClr val="002060"/>
                </a:solidFill>
                <a:latin typeface="Arial" panose="020B0604020202020204" pitchFamily="34" charset="0"/>
                <a:cs typeface="Arial" panose="020B0604020202020204" pitchFamily="34" charset="0"/>
              </a:rPr>
              <a:t>				</a:t>
            </a:r>
            <a:r>
              <a:rPr lang="en-GB" sz="2300" i="1" dirty="0" smtClean="0">
                <a:solidFill>
                  <a:srgbClr val="002060"/>
                </a:solidFill>
                <a:latin typeface="Arial" panose="020B0604020202020204" pitchFamily="34" charset="0"/>
                <a:cs typeface="Arial" panose="020B0604020202020204" pitchFamily="34" charset="0"/>
              </a:rPr>
              <a:t>World Health Organisation 				(</a:t>
            </a:r>
            <a:r>
              <a:rPr lang="en-GB" sz="2300" i="1" dirty="0">
                <a:solidFill>
                  <a:srgbClr val="002060"/>
                </a:solidFill>
                <a:latin typeface="Arial" panose="020B0604020202020204" pitchFamily="34" charset="0"/>
                <a:cs typeface="Arial" panose="020B0604020202020204" pitchFamily="34" charset="0"/>
              </a:rPr>
              <a:t>http://apps.who.int/gender/whatisgender/en/)</a:t>
            </a:r>
          </a:p>
          <a:p>
            <a:endParaRPr lang="en-GB" sz="3600" dirty="0">
              <a:solidFill>
                <a:srgbClr val="002060"/>
              </a:solidFill>
              <a:latin typeface="Arial Narrow" panose="020B0606020202030204" pitchFamily="34" charset="0"/>
            </a:endParaRPr>
          </a:p>
        </p:txBody>
      </p:sp>
      <p:pic>
        <p:nvPicPr>
          <p:cNvPr id="15" name="Picture Placeholder 14"/>
          <p:cNvPicPr>
            <a:picLocks noGrp="1" noChangeAspect="1"/>
          </p:cNvPicPr>
          <p:nvPr>
            <p:ph type="pic" sz="quarter" idx="11"/>
          </p:nvPr>
        </p:nvPicPr>
        <p:blipFill>
          <a:blip r:embed="rId2"/>
          <a:srcRect l="36806" r="36806"/>
          <a:stretch>
            <a:fillRect/>
          </a:stretch>
        </p:blipFill>
        <p:spPr>
          <a:xfrm>
            <a:off x="952500" y="0"/>
            <a:ext cx="3619500" cy="6858000"/>
          </a:xfrm>
          <a:prstGeom prst="rect">
            <a:avLst/>
          </a:prstGeom>
        </p:spPr>
      </p:pic>
    </p:spTree>
    <p:extLst>
      <p:ext uri="{BB962C8B-B14F-4D97-AF65-F5344CB8AC3E}">
        <p14:creationId xmlns:p14="http://schemas.microsoft.com/office/powerpoint/2010/main" val="14146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4E4D-257D-6C44-AA30-32EC749DDD1F}"/>
              </a:ext>
            </a:extLst>
          </p:cNvPr>
          <p:cNvSpPr>
            <a:spLocks noGrp="1"/>
          </p:cNvSpPr>
          <p:nvPr>
            <p:ph type="ctrTitle"/>
          </p:nvPr>
        </p:nvSpPr>
        <p:spPr>
          <a:xfrm>
            <a:off x="656583" y="1009975"/>
            <a:ext cx="10258326" cy="1315008"/>
          </a:xfrm>
        </p:spPr>
        <p:txBody>
          <a:bodyPr>
            <a:normAutofit/>
          </a:bodyPr>
          <a:lstStyle/>
          <a:p>
            <a:r>
              <a:rPr lang="en-GB" dirty="0"/>
              <a:t/>
            </a:r>
            <a:br>
              <a:rPr lang="en-GB" dirty="0"/>
            </a:br>
            <a:endParaRPr lang="en-US" dirty="0"/>
          </a:p>
        </p:txBody>
      </p:sp>
      <p:sp>
        <p:nvSpPr>
          <p:cNvPr id="3" name="Text Placeholder 2">
            <a:extLst>
              <a:ext uri="{FF2B5EF4-FFF2-40B4-BE49-F238E27FC236}">
                <a16:creationId xmlns:a16="http://schemas.microsoft.com/office/drawing/2014/main" id="{86A82911-6DFB-8F44-A285-2B6BAA31A9D6}"/>
              </a:ext>
            </a:extLst>
          </p:cNvPr>
          <p:cNvSpPr>
            <a:spLocks noGrp="1"/>
          </p:cNvSpPr>
          <p:nvPr>
            <p:ph type="body" sz="quarter" idx="10"/>
          </p:nvPr>
        </p:nvSpPr>
        <p:spPr/>
        <p:txBody>
          <a:bodyPr>
            <a:normAutofit/>
          </a:bodyPr>
          <a:lstStyle/>
          <a:p>
            <a:endParaRPr lang="en-GB" dirty="0"/>
          </a:p>
        </p:txBody>
      </p:sp>
      <p:pic>
        <p:nvPicPr>
          <p:cNvPr id="12" name="Picture 11"/>
          <p:cNvPicPr>
            <a:picLocks noChangeAspect="1"/>
          </p:cNvPicPr>
          <p:nvPr/>
        </p:nvPicPr>
        <p:blipFill>
          <a:blip r:embed="rId2"/>
          <a:stretch>
            <a:fillRect/>
          </a:stretch>
        </p:blipFill>
        <p:spPr>
          <a:xfrm>
            <a:off x="1855728" y="0"/>
            <a:ext cx="8976360" cy="6732271"/>
          </a:xfrm>
          <a:prstGeom prst="rect">
            <a:avLst/>
          </a:prstGeom>
        </p:spPr>
      </p:pic>
    </p:spTree>
    <p:extLst>
      <p:ext uri="{BB962C8B-B14F-4D97-AF65-F5344CB8AC3E}">
        <p14:creationId xmlns:p14="http://schemas.microsoft.com/office/powerpoint/2010/main" val="37405750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4695572" y="123408"/>
            <a:ext cx="7015604" cy="1527024"/>
          </a:xfrm>
        </p:spPr>
        <p:txBody>
          <a:bodyPr/>
          <a:lstStyle/>
          <a:p>
            <a:r>
              <a:rPr lang="en-US" dirty="0" smtClean="0"/>
              <a:t>Inclusion: Trans Awareness	</a:t>
            </a:r>
            <a:endParaRPr lang="en-US" dirty="0"/>
          </a:p>
        </p:txBody>
      </p:sp>
      <p:sp>
        <p:nvSpPr>
          <p:cNvPr id="2" name="Text Placeholder 1"/>
          <p:cNvSpPr>
            <a:spLocks noGrp="1"/>
          </p:cNvSpPr>
          <p:nvPr>
            <p:ph type="body" sz="quarter" idx="10"/>
          </p:nvPr>
        </p:nvSpPr>
        <p:spPr>
          <a:xfrm>
            <a:off x="4695572" y="1325880"/>
            <a:ext cx="7016120" cy="4359701"/>
          </a:xfrm>
        </p:spPr>
        <p:txBody>
          <a:bodyPr>
            <a:normAutofit fontScale="47500" lnSpcReduction="20000"/>
          </a:bodyPr>
          <a:lstStyle/>
          <a:p>
            <a:r>
              <a:rPr lang="en-GB" sz="6700" b="1" dirty="0" smtClean="0">
                <a:latin typeface="Arial" panose="020B0604020202020204" pitchFamily="34" charset="0"/>
                <a:cs typeface="Arial" panose="020B0604020202020204" pitchFamily="34" charset="0"/>
              </a:rPr>
              <a:t>Laws &amp; Regulations</a:t>
            </a:r>
          </a:p>
          <a:p>
            <a:endParaRPr lang="en-GB" sz="4400" dirty="0">
              <a:latin typeface="Arial" panose="020B0604020202020204" pitchFamily="34" charset="0"/>
              <a:cs typeface="Arial" panose="020B0604020202020204" pitchFamily="34" charset="0"/>
            </a:endParaRPr>
          </a:p>
          <a:p>
            <a:r>
              <a:rPr lang="en-GB" sz="4400" dirty="0">
                <a:latin typeface="Arial" panose="020B0604020202020204" pitchFamily="34" charset="0"/>
                <a:cs typeface="Arial" panose="020B0604020202020204" pitchFamily="34" charset="0"/>
              </a:rPr>
              <a:t>Most UK sporting bodies now follow very similar </a:t>
            </a:r>
            <a:r>
              <a:rPr lang="en-GB" sz="4400" dirty="0" smtClean="0">
                <a:latin typeface="Arial" panose="020B0604020202020204" pitchFamily="34" charset="0"/>
                <a:cs typeface="Arial" panose="020B0604020202020204" pitchFamily="34" charset="0"/>
              </a:rPr>
              <a:t>regulations.</a:t>
            </a:r>
          </a:p>
          <a:p>
            <a:endParaRPr lang="en-GB" sz="4400" b="1" dirty="0" smtClean="0">
              <a:latin typeface="Arial" panose="020B0604020202020204" pitchFamily="34" charset="0"/>
              <a:cs typeface="Arial" panose="020B0604020202020204" pitchFamily="34" charset="0"/>
            </a:endParaRPr>
          </a:p>
          <a:p>
            <a:r>
              <a:rPr lang="en-GB" sz="4400" b="1" dirty="0" smtClean="0">
                <a:latin typeface="Arial" panose="020B0604020202020204" pitchFamily="34" charset="0"/>
                <a:cs typeface="Arial" panose="020B0604020202020204" pitchFamily="34" charset="0"/>
              </a:rPr>
              <a:t>BUCS</a:t>
            </a:r>
            <a:r>
              <a:rPr lang="en-GB" sz="4400" dirty="0" smtClean="0">
                <a:latin typeface="Arial" panose="020B0604020202020204" pitchFamily="34" charset="0"/>
                <a:cs typeface="Arial" panose="020B0604020202020204" pitchFamily="34" charset="0"/>
              </a:rPr>
              <a:t> </a:t>
            </a:r>
            <a:r>
              <a:rPr lang="en-GB" sz="4400" dirty="0">
                <a:latin typeface="Arial" panose="020B0604020202020204" pitchFamily="34" charset="0"/>
                <a:cs typeface="Arial" panose="020B0604020202020204" pitchFamily="34" charset="0"/>
              </a:rPr>
              <a:t>recommends</a:t>
            </a:r>
            <a:r>
              <a:rPr lang="en-GB" sz="4400" b="1" dirty="0">
                <a:latin typeface="Arial" panose="020B0604020202020204" pitchFamily="34" charset="0"/>
                <a:cs typeface="Arial" panose="020B0604020202020204" pitchFamily="34" charset="0"/>
              </a:rPr>
              <a:t>:</a:t>
            </a:r>
          </a:p>
          <a:p>
            <a:pPr marL="1028700" lvl="1" indent="-571500">
              <a:buFont typeface="Arial" panose="020B0604020202020204" pitchFamily="34" charset="0"/>
              <a:buChar char="•"/>
            </a:pPr>
            <a:r>
              <a:rPr lang="en-GB" sz="4400" dirty="0">
                <a:latin typeface="Arial" panose="020B0604020202020204" pitchFamily="34" charset="0"/>
                <a:cs typeface="Arial" panose="020B0604020202020204" pitchFamily="34" charset="0"/>
              </a:rPr>
              <a:t>Follow the regulations of the sport’s governing body</a:t>
            </a:r>
          </a:p>
          <a:p>
            <a:pPr marL="1028700" lvl="1" indent="-571500">
              <a:buFont typeface="Arial" panose="020B0604020202020204" pitchFamily="34" charset="0"/>
              <a:buChar char="•"/>
            </a:pPr>
            <a:r>
              <a:rPr lang="en-GB" sz="4400" dirty="0">
                <a:latin typeface="Arial" panose="020B0604020202020204" pitchFamily="34" charset="0"/>
                <a:cs typeface="Arial" panose="020B0604020202020204" pitchFamily="34" charset="0"/>
              </a:rPr>
              <a:t>Trans men taking testosterone should compete as male</a:t>
            </a:r>
          </a:p>
          <a:p>
            <a:pPr marL="1028700" lvl="1" indent="-571500">
              <a:buFont typeface="Arial" panose="020B0604020202020204" pitchFamily="34" charset="0"/>
              <a:buChar char="•"/>
            </a:pPr>
            <a:r>
              <a:rPr lang="en-GB" sz="4400" dirty="0">
                <a:latin typeface="Arial" panose="020B0604020202020204" pitchFamily="34" charset="0"/>
                <a:cs typeface="Arial" panose="020B0604020202020204" pitchFamily="34" charset="0"/>
              </a:rPr>
              <a:t>Trans women can compete as female if they have been taking testosterone blockers for 12 months</a:t>
            </a:r>
          </a:p>
          <a:p>
            <a:endParaRPr lang="en-GB" dirty="0"/>
          </a:p>
        </p:txBody>
      </p:sp>
      <p:pic>
        <p:nvPicPr>
          <p:cNvPr id="7" name="Picture Placeholder 6"/>
          <p:cNvPicPr>
            <a:picLocks noGrp="1" noChangeAspect="1"/>
          </p:cNvPicPr>
          <p:nvPr>
            <p:ph type="pic" sz="quarter" idx="11"/>
          </p:nvPr>
        </p:nvPicPr>
        <p:blipFill>
          <a:blip r:embed="rId2"/>
          <a:srcRect l="23763" r="23763"/>
          <a:stretch>
            <a:fillRect/>
          </a:stretch>
        </p:blipFill>
        <p:spPr>
          <a:prstGeom prst="rect">
            <a:avLst/>
          </a:prstGeom>
        </p:spPr>
      </p:pic>
    </p:spTree>
    <p:extLst>
      <p:ext uri="{BB962C8B-B14F-4D97-AF65-F5344CB8AC3E}">
        <p14:creationId xmlns:p14="http://schemas.microsoft.com/office/powerpoint/2010/main" val="1269196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6193536" y="234804"/>
            <a:ext cx="5998464" cy="1202472"/>
          </a:xfrm>
        </p:spPr>
        <p:txBody>
          <a:bodyPr>
            <a:normAutofit/>
          </a:bodyPr>
          <a:lstStyle/>
          <a:p>
            <a:r>
              <a:rPr lang="en-US" sz="3800" dirty="0" smtClean="0"/>
              <a:t>Inclusion: Trans Awareness</a:t>
            </a:r>
            <a:r>
              <a:rPr lang="en-US" sz="4000" dirty="0" smtClean="0"/>
              <a:t>	</a:t>
            </a:r>
            <a:endParaRPr lang="en-US" sz="4000" dirty="0"/>
          </a:p>
        </p:txBody>
      </p:sp>
      <p:sp>
        <p:nvSpPr>
          <p:cNvPr id="2" name="Text Placeholder 1"/>
          <p:cNvSpPr>
            <a:spLocks noGrp="1"/>
          </p:cNvSpPr>
          <p:nvPr>
            <p:ph type="body" sz="quarter" idx="10"/>
          </p:nvPr>
        </p:nvSpPr>
        <p:spPr>
          <a:xfrm>
            <a:off x="6385560" y="1170432"/>
            <a:ext cx="5614416" cy="4910328"/>
          </a:xfrm>
        </p:spPr>
        <p:txBody>
          <a:bodyPr>
            <a:normAutofit fontScale="70000" lnSpcReduction="20000"/>
          </a:bodyPr>
          <a:lstStyle/>
          <a:p>
            <a:r>
              <a:rPr lang="en-GB" sz="2400" dirty="0" smtClean="0">
                <a:latin typeface="Arial" panose="020B0604020202020204" pitchFamily="34" charset="0"/>
                <a:cs typeface="Arial" panose="020B0604020202020204" pitchFamily="34" charset="0"/>
              </a:rPr>
              <a:t>How can I make my Club  and Members Trans Friendly?</a:t>
            </a:r>
          </a:p>
          <a:p>
            <a:endParaRPr lang="en-GB" sz="2400" dirty="0" smtClean="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Describing/addressing people – in person or by phone:</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Use gender-neutral language/descriptors</a:t>
            </a:r>
          </a:p>
          <a:p>
            <a:pPr marL="800100" lvl="1" indent="-342900">
              <a:buFont typeface="Arial" panose="020B0604020202020204" pitchFamily="34" charset="0"/>
              <a:buChar char="•"/>
            </a:pPr>
            <a:r>
              <a:rPr lang="en-GB" sz="2400" dirty="0" smtClean="0">
                <a:latin typeface="Arial" panose="020B0604020202020204" pitchFamily="34" charset="0"/>
                <a:cs typeface="Arial" panose="020B0604020202020204" pitchFamily="34" charset="0"/>
              </a:rPr>
              <a:t>Avoid ‘Sir’ and ‘Madam’/’love’ and ‘mate</a:t>
            </a:r>
            <a:r>
              <a:rPr lang="en-GB" sz="2400" dirty="0">
                <a:latin typeface="Arial" panose="020B0604020202020204" pitchFamily="34" charset="0"/>
                <a:cs typeface="Arial" panose="020B0604020202020204" pitchFamily="34" charset="0"/>
              </a:rPr>
              <a:t>’ / ‘Ladies and gentlemen’</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Don’t make assumptions </a:t>
            </a:r>
            <a:r>
              <a:rPr lang="en-GB" sz="2400" dirty="0" smtClean="0">
                <a:latin typeface="Arial" panose="020B0604020202020204" pitchFamily="34" charset="0"/>
                <a:cs typeface="Arial" panose="020B0604020202020204" pitchFamily="34" charset="0"/>
              </a:rPr>
              <a:t>based on voices verify </a:t>
            </a:r>
            <a:r>
              <a:rPr lang="en-GB" sz="2400" dirty="0">
                <a:latin typeface="Arial" panose="020B0604020202020204" pitchFamily="34" charset="0"/>
                <a:cs typeface="Arial" panose="020B0604020202020204" pitchFamily="34" charset="0"/>
              </a:rPr>
              <a:t>ID if </a:t>
            </a:r>
            <a:r>
              <a:rPr lang="en-GB" sz="2400" dirty="0" smtClean="0">
                <a:latin typeface="Arial" panose="020B0604020202020204" pitchFamily="34" charset="0"/>
                <a:cs typeface="Arial" panose="020B0604020202020204" pitchFamily="34" charset="0"/>
              </a:rPr>
              <a:t>necessary</a:t>
            </a:r>
            <a:br>
              <a:rPr lang="en-GB" sz="2400" dirty="0" smtClean="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How to sensitively ask for pronouns:</a:t>
            </a:r>
          </a:p>
          <a:p>
            <a:pPr marL="800100" lvl="1" indent="-342900">
              <a:buFont typeface="Arial" panose="020B0604020202020204" pitchFamily="34" charset="0"/>
              <a:buChar char="•"/>
            </a:pPr>
            <a:r>
              <a:rPr lang="en-GB" sz="2400" b="1" dirty="0">
                <a:latin typeface="Arial" panose="020B0604020202020204" pitchFamily="34" charset="0"/>
                <a:cs typeface="Arial" panose="020B0604020202020204" pitchFamily="34" charset="0"/>
              </a:rPr>
              <a:t>Just ask:</a:t>
            </a:r>
            <a:r>
              <a:rPr lang="en-GB" sz="2400" dirty="0">
                <a:latin typeface="Arial" panose="020B0604020202020204" pitchFamily="34" charset="0"/>
                <a:cs typeface="Arial" panose="020B0604020202020204" pitchFamily="34" charset="0"/>
              </a:rPr>
              <a:t> ‘Hello, nice to meet you! What pronouns do you use?’</a:t>
            </a:r>
          </a:p>
          <a:p>
            <a:pPr marL="800100" lvl="1" indent="-342900">
              <a:buFont typeface="Arial" panose="020B0604020202020204" pitchFamily="34" charset="0"/>
              <a:buChar char="•"/>
            </a:pPr>
            <a:r>
              <a:rPr lang="en-GB" sz="2400" b="1" dirty="0">
                <a:latin typeface="Arial" panose="020B0604020202020204" pitchFamily="34" charset="0"/>
                <a:cs typeface="Arial" panose="020B0604020202020204" pitchFamily="34" charset="0"/>
              </a:rPr>
              <a:t>Invite them by example: </a:t>
            </a:r>
            <a:r>
              <a:rPr lang="en-GB" sz="2400" dirty="0">
                <a:latin typeface="Arial" panose="020B0604020202020204" pitchFamily="34" charset="0"/>
                <a:cs typeface="Arial" panose="020B0604020202020204" pitchFamily="34" charset="0"/>
              </a:rPr>
              <a:t>‘Hello! I’m </a:t>
            </a:r>
            <a:r>
              <a:rPr lang="en-GB" sz="2400" dirty="0" smtClean="0">
                <a:latin typeface="Arial" panose="020B0604020202020204" pitchFamily="34" charset="0"/>
                <a:cs typeface="Arial" panose="020B0604020202020204" pitchFamily="34" charset="0"/>
              </a:rPr>
              <a:t>Jo, </a:t>
            </a:r>
            <a:r>
              <a:rPr lang="en-GB" sz="2400" dirty="0">
                <a:latin typeface="Arial" panose="020B0604020202020204" pitchFamily="34" charset="0"/>
                <a:cs typeface="Arial" panose="020B0604020202020204" pitchFamily="34" charset="0"/>
              </a:rPr>
              <a:t>and I use </a:t>
            </a:r>
            <a:r>
              <a:rPr lang="en-GB" sz="2400" dirty="0" smtClean="0">
                <a:latin typeface="Arial" panose="020B0604020202020204" pitchFamily="34" charset="0"/>
                <a:cs typeface="Arial" panose="020B0604020202020204" pitchFamily="34" charset="0"/>
              </a:rPr>
              <a:t>she/her </a:t>
            </a:r>
            <a:r>
              <a:rPr lang="en-GB" sz="2400" dirty="0">
                <a:latin typeface="Arial" panose="020B0604020202020204" pitchFamily="34" charset="0"/>
                <a:cs typeface="Arial" panose="020B0604020202020204" pitchFamily="34" charset="0"/>
              </a:rPr>
              <a:t>pronouns.’</a:t>
            </a:r>
          </a:p>
          <a:p>
            <a:pPr marL="800100" lvl="1" indent="-342900">
              <a:buFont typeface="Arial" panose="020B0604020202020204" pitchFamily="34" charset="0"/>
              <a:buChar char="•"/>
            </a:pPr>
            <a:r>
              <a:rPr lang="en-GB" sz="2400" b="1" dirty="0">
                <a:latin typeface="Arial" panose="020B0604020202020204" pitchFamily="34" charset="0"/>
                <a:cs typeface="Arial" panose="020B0604020202020204" pitchFamily="34" charset="0"/>
              </a:rPr>
              <a:t>Normalise it: </a:t>
            </a:r>
            <a:r>
              <a:rPr lang="en-GB" sz="2400" dirty="0">
                <a:latin typeface="Arial" panose="020B0604020202020204" pitchFamily="34" charset="0"/>
                <a:cs typeface="Arial" panose="020B0604020202020204" pitchFamily="34" charset="0"/>
              </a:rPr>
              <a:t>Include pronouns in mass introductions/on name badges</a:t>
            </a:r>
          </a:p>
          <a:p>
            <a:endParaRPr lang="en-GB" dirty="0" smtClean="0"/>
          </a:p>
          <a:p>
            <a:endParaRPr lang="en-GB" dirty="0" smtClean="0"/>
          </a:p>
          <a:p>
            <a:endParaRPr lang="en-GB" dirty="0"/>
          </a:p>
        </p:txBody>
      </p:sp>
      <p:pic>
        <p:nvPicPr>
          <p:cNvPr id="3" name="Picture 2"/>
          <p:cNvPicPr>
            <a:picLocks noChangeAspect="1"/>
          </p:cNvPicPr>
          <p:nvPr/>
        </p:nvPicPr>
        <p:blipFill>
          <a:blip r:embed="rId3"/>
          <a:stretch>
            <a:fillRect/>
          </a:stretch>
        </p:blipFill>
        <p:spPr>
          <a:xfrm>
            <a:off x="115932" y="335388"/>
            <a:ext cx="5900820" cy="5900820"/>
          </a:xfrm>
          <a:prstGeom prst="rect">
            <a:avLst/>
          </a:prstGeom>
        </p:spPr>
      </p:pic>
    </p:spTree>
    <p:extLst>
      <p:ext uri="{BB962C8B-B14F-4D97-AF65-F5344CB8AC3E}">
        <p14:creationId xmlns:p14="http://schemas.microsoft.com/office/powerpoint/2010/main" val="7877401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4695572" y="123408"/>
            <a:ext cx="7015604" cy="1527024"/>
          </a:xfrm>
        </p:spPr>
        <p:txBody>
          <a:bodyPr/>
          <a:lstStyle/>
          <a:p>
            <a:r>
              <a:rPr lang="en-US" dirty="0" smtClean="0"/>
              <a:t>Inclusion: Trans Awareness	</a:t>
            </a:r>
            <a:endParaRPr lang="en-US" dirty="0"/>
          </a:p>
        </p:txBody>
      </p:sp>
      <p:sp>
        <p:nvSpPr>
          <p:cNvPr id="2" name="Text Placeholder 1"/>
          <p:cNvSpPr>
            <a:spLocks noGrp="1"/>
          </p:cNvSpPr>
          <p:nvPr>
            <p:ph type="body" sz="quarter" idx="10"/>
          </p:nvPr>
        </p:nvSpPr>
        <p:spPr>
          <a:xfrm>
            <a:off x="4695572" y="1325880"/>
            <a:ext cx="7016120" cy="4359701"/>
          </a:xfrm>
        </p:spPr>
        <p:txBody>
          <a:bodyPr>
            <a:normAutofit/>
          </a:bodyPr>
          <a:lstStyle/>
          <a:p>
            <a:r>
              <a:rPr lang="en-GB" dirty="0" smtClean="0"/>
              <a:t>How can I make my Club  and Members Trans Friendly?</a:t>
            </a:r>
          </a:p>
          <a:p>
            <a:endParaRPr lang="en-GB" dirty="0" smtClean="0"/>
          </a:p>
          <a:p>
            <a:endParaRPr lang="en-GB" dirty="0" smtClean="0"/>
          </a:p>
          <a:p>
            <a:endParaRPr lang="en-GB" dirty="0"/>
          </a:p>
        </p:txBody>
      </p:sp>
      <p:sp>
        <p:nvSpPr>
          <p:cNvPr id="6" name="Content Placeholder 2"/>
          <p:cNvSpPr txBox="1">
            <a:spLocks/>
          </p:cNvSpPr>
          <p:nvPr/>
        </p:nvSpPr>
        <p:spPr>
          <a:xfrm>
            <a:off x="4533352" y="1772816"/>
            <a:ext cx="7340044" cy="4896544"/>
          </a:xfrm>
          <a:prstGeom prst="rect">
            <a:avLst/>
          </a:prstGeom>
        </p:spPr>
        <p:txBody>
          <a:bodyPr numCol="1">
            <a:no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smtClean="0">
                <a:latin typeface="Arial" panose="020B0604020202020204" pitchFamily="34" charset="0"/>
                <a:cs typeface="Arial" panose="020B0604020202020204" pitchFamily="34" charset="0"/>
              </a:rPr>
              <a:t>Always ask yourself: </a:t>
            </a:r>
            <a:r>
              <a:rPr lang="en-GB" sz="1800" u="sng" dirty="0" smtClean="0">
                <a:latin typeface="Arial" panose="020B0604020202020204" pitchFamily="34" charset="0"/>
                <a:cs typeface="Arial" panose="020B0604020202020204" pitchFamily="34" charset="0"/>
              </a:rPr>
              <a:t>is it necessary to gender this?</a:t>
            </a:r>
            <a:endParaRPr lang="en-GB" sz="1800" dirty="0" smtClean="0">
              <a:latin typeface="Arial" panose="020B0604020202020204" pitchFamily="34" charset="0"/>
              <a:cs typeface="Arial" panose="020B0604020202020204" pitchFamily="34" charset="0"/>
            </a:endParaRPr>
          </a:p>
          <a:p>
            <a:r>
              <a:rPr lang="en-GB" sz="1800" dirty="0" smtClean="0">
                <a:latin typeface="Arial" panose="020B0604020202020204" pitchFamily="34" charset="0"/>
                <a:cs typeface="Arial" panose="020B0604020202020204" pitchFamily="34" charset="0"/>
              </a:rPr>
              <a:t>Provide as much clarity and information as possible:</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Are trans people welcome? (Include non-binary people!)</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Are teams mixed or single-sex?</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Who can play on each team? What are the medical parameters (if any)?</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What are changing facilities like? Do you have cubicles/gender-neutral options?</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What can you wear (especially swimwear: are rash guards allowed?)</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Do you have a trans inclusion policy? Is it clearly signposted?</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Have club </a:t>
            </a:r>
            <a:r>
              <a:rPr lang="en-GB" smtClean="0">
                <a:latin typeface="Arial" panose="020B0604020202020204" pitchFamily="34" charset="0"/>
                <a:cs typeface="Arial" panose="020B0604020202020204" pitchFamily="34" charset="0"/>
              </a:rPr>
              <a:t>members had training</a:t>
            </a:r>
            <a:r>
              <a:rPr lang="en-GB" dirty="0" smtClean="0">
                <a:latin typeface="Arial" panose="020B0604020202020204" pitchFamily="34" charset="0"/>
                <a:cs typeface="Arial" panose="020B0604020202020204" pitchFamily="34" charset="0"/>
              </a:rPr>
              <a:t>?</a:t>
            </a:r>
          </a:p>
          <a:p>
            <a:r>
              <a:rPr lang="en-GB" sz="1800" b="1" dirty="0" smtClean="0">
                <a:latin typeface="Arial" panose="020B0604020202020204" pitchFamily="34" charset="0"/>
                <a:cs typeface="Arial" panose="020B0604020202020204" pitchFamily="34" charset="0"/>
              </a:rPr>
              <a:t>All of these factors will affect a trans person’s</a:t>
            </a:r>
          </a:p>
          <a:p>
            <a:r>
              <a:rPr lang="en-GB" sz="1800" b="1" dirty="0" smtClean="0">
                <a:latin typeface="Arial" panose="020B0604020202020204" pitchFamily="34" charset="0"/>
                <a:cs typeface="Arial" panose="020B0604020202020204" pitchFamily="34" charset="0"/>
              </a:rPr>
              <a:t> decision to participate.</a:t>
            </a:r>
          </a:p>
        </p:txBody>
      </p:sp>
      <p:pic>
        <p:nvPicPr>
          <p:cNvPr id="4" name="Picture Placeholder 3"/>
          <p:cNvPicPr>
            <a:picLocks noGrp="1" noChangeAspect="1"/>
          </p:cNvPicPr>
          <p:nvPr>
            <p:ph type="pic" sz="quarter" idx="11"/>
          </p:nvPr>
        </p:nvPicPr>
        <p:blipFill>
          <a:blip r:embed="rId2"/>
          <a:srcRect l="34167" r="34167"/>
          <a:stretch>
            <a:fillRect/>
          </a:stretch>
        </p:blipFill>
        <p:spPr>
          <a:prstGeom prst="rect">
            <a:avLst/>
          </a:prstGeom>
        </p:spPr>
      </p:pic>
    </p:spTree>
    <p:extLst>
      <p:ext uri="{BB962C8B-B14F-4D97-AF65-F5344CB8AC3E}">
        <p14:creationId xmlns:p14="http://schemas.microsoft.com/office/powerpoint/2010/main" val="31500384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0F73DD2F-6605-7542-8FFB-4550659CEAFA}"/>
              </a:ext>
            </a:extLst>
          </p:cNvPr>
          <p:cNvPicPr>
            <a:picLocks noGrp="1" noChangeAspect="1"/>
          </p:cNvPicPr>
          <p:nvPr>
            <p:ph type="pic" sz="quarter" idx="11"/>
          </p:nvPr>
        </p:nvPicPr>
        <p:blipFill rotWithShape="1">
          <a:blip r:embed="rId2" cstate="hqprint">
            <a:extLst>
              <a:ext uri="{28A0092B-C50C-407E-A947-70E740481C1C}">
                <a14:useLocalDpi xmlns:a14="http://schemas.microsoft.com/office/drawing/2010/main"/>
              </a:ext>
            </a:extLst>
          </a:blip>
          <a:srcRect/>
          <a:stretch/>
        </p:blipFill>
        <p:spPr/>
      </p:pic>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4695572" y="123408"/>
            <a:ext cx="7015604" cy="1527024"/>
          </a:xfrm>
        </p:spPr>
        <p:txBody>
          <a:bodyPr/>
          <a:lstStyle/>
          <a:p>
            <a:r>
              <a:rPr lang="en-US" dirty="0" smtClean="0"/>
              <a:t>Inclusion: Good Examples	</a:t>
            </a:r>
            <a:endParaRPr lang="en-US" dirty="0"/>
          </a:p>
        </p:txBody>
      </p:sp>
      <p:sp>
        <p:nvSpPr>
          <p:cNvPr id="2" name="Text Placeholder 1"/>
          <p:cNvSpPr>
            <a:spLocks noGrp="1"/>
          </p:cNvSpPr>
          <p:nvPr>
            <p:ph type="body" sz="quarter" idx="10"/>
          </p:nvPr>
        </p:nvSpPr>
        <p:spPr>
          <a:xfrm>
            <a:off x="4695572" y="1325880"/>
            <a:ext cx="7016120" cy="4359701"/>
          </a:xfrm>
        </p:spPr>
        <p:txBody>
          <a:bodyPr>
            <a:normAutofit/>
          </a:bodyPr>
          <a:lstStyle/>
          <a:p>
            <a:endParaRPr lang="en-GB" dirty="0" smtClean="0"/>
          </a:p>
          <a:p>
            <a:endParaRPr lang="en-GB" dirty="0" smtClean="0"/>
          </a:p>
          <a:p>
            <a:endParaRPr lang="en-GB" dirty="0" smtClean="0"/>
          </a:p>
          <a:p>
            <a:endParaRPr lang="en-GB" dirty="0"/>
          </a:p>
        </p:txBody>
      </p:sp>
      <p:pic>
        <p:nvPicPr>
          <p:cNvPr id="8" name="Picture 7"/>
          <p:cNvPicPr/>
          <p:nvPr/>
        </p:nvPicPr>
        <p:blipFill rotWithShape="1">
          <a:blip r:embed="rId3"/>
          <a:srcRect l="22332" t="27348" r="44586" b="17793"/>
          <a:stretch/>
        </p:blipFill>
        <p:spPr bwMode="auto">
          <a:xfrm>
            <a:off x="4498955" y="0"/>
            <a:ext cx="7570049" cy="6734592"/>
          </a:xfrm>
          <a:prstGeom prst="rect">
            <a:avLst/>
          </a:prstGeom>
          <a:ln>
            <a:noFill/>
          </a:ln>
          <a:extLst>
            <a:ext uri="{53640926-AAD7-44D8-BBD7-CCE9431645EC}">
              <a14:shadowObscured xmlns:a14="http://schemas.microsoft.com/office/drawing/2010/main"/>
            </a:ext>
          </a:extLst>
        </p:spPr>
      </p:pic>
      <p:pic>
        <p:nvPicPr>
          <p:cNvPr id="9" name="Picture 8"/>
          <p:cNvPicPr/>
          <p:nvPr/>
        </p:nvPicPr>
        <p:blipFill>
          <a:blip r:embed="rId4"/>
          <a:stretch>
            <a:fillRect/>
          </a:stretch>
        </p:blipFill>
        <p:spPr>
          <a:xfrm>
            <a:off x="1089348" y="123408"/>
            <a:ext cx="10979656" cy="6715081"/>
          </a:xfrm>
          <a:prstGeom prst="rect">
            <a:avLst/>
          </a:prstGeom>
        </p:spPr>
      </p:pic>
    </p:spTree>
    <p:extLst>
      <p:ext uri="{BB962C8B-B14F-4D97-AF65-F5344CB8AC3E}">
        <p14:creationId xmlns:p14="http://schemas.microsoft.com/office/powerpoint/2010/main" val="4629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F19BEAA-A0C9-F34E-9FA2-703B0F8EC3B6}"/>
              </a:ext>
            </a:extLst>
          </p:cNvPr>
          <p:cNvSpPr>
            <a:spLocks noGrp="1"/>
          </p:cNvSpPr>
          <p:nvPr>
            <p:ph type="ctrTitle"/>
          </p:nvPr>
        </p:nvSpPr>
        <p:spPr>
          <a:xfrm>
            <a:off x="479425" y="2528521"/>
            <a:ext cx="7694539" cy="2876857"/>
          </a:xfrm>
        </p:spPr>
        <p:txBody>
          <a:bodyPr/>
          <a:lstStyle/>
          <a:p>
            <a:r>
              <a:rPr lang="en-US" dirty="0" smtClean="0"/>
              <a:t>Disciplinary</a:t>
            </a:r>
            <a:endParaRPr lang="en-US" dirty="0"/>
          </a:p>
        </p:txBody>
      </p:sp>
    </p:spTree>
    <p:extLst>
      <p:ext uri="{BB962C8B-B14F-4D97-AF65-F5344CB8AC3E}">
        <p14:creationId xmlns:p14="http://schemas.microsoft.com/office/powerpoint/2010/main" val="13238202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800" dirty="0"/>
              <a:t>Role of the Social &amp; Welfare Officer</a:t>
            </a:r>
            <a:endParaRPr lang="en-US" sz="3800" dirty="0"/>
          </a:p>
        </p:txBody>
      </p:sp>
      <p:sp>
        <p:nvSpPr>
          <p:cNvPr id="4" name="Content Placeholder 3"/>
          <p:cNvSpPr>
            <a:spLocks noGrp="1"/>
          </p:cNvSpPr>
          <p:nvPr>
            <p:ph type="body" sz="quarter" idx="10"/>
          </p:nvPr>
        </p:nvSpPr>
        <p:spPr/>
        <p:txBody>
          <a:bodyPr/>
          <a:lstStyle/>
          <a:p>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325" t="60267" r="52225" b="17200"/>
          <a:stretch/>
        </p:blipFill>
        <p:spPr bwMode="auto">
          <a:xfrm>
            <a:off x="2645825" y="2650699"/>
            <a:ext cx="7037686" cy="292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41907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4695572" y="-163830"/>
            <a:ext cx="7015604" cy="1527024"/>
          </a:xfrm>
        </p:spPr>
        <p:txBody>
          <a:bodyPr/>
          <a:lstStyle/>
          <a:p>
            <a:r>
              <a:rPr lang="en-US" dirty="0"/>
              <a:t>Incidents </a:t>
            </a:r>
            <a:r>
              <a:rPr lang="en-US" dirty="0" smtClean="0"/>
              <a:t>	</a:t>
            </a:r>
            <a:endParaRPr lang="en-US" dirty="0"/>
          </a:p>
        </p:txBody>
      </p:sp>
      <p:sp>
        <p:nvSpPr>
          <p:cNvPr id="7" name="Text Placeholder 4">
            <a:extLst>
              <a:ext uri="{FF2B5EF4-FFF2-40B4-BE49-F238E27FC236}">
                <a16:creationId xmlns:a16="http://schemas.microsoft.com/office/drawing/2014/main" id="{F4D11290-C0B6-804E-8075-06B13405C1F6}"/>
              </a:ext>
            </a:extLst>
          </p:cNvPr>
          <p:cNvSpPr txBox="1">
            <a:spLocks/>
          </p:cNvSpPr>
          <p:nvPr/>
        </p:nvSpPr>
        <p:spPr>
          <a:xfrm>
            <a:off x="4695572" y="1617654"/>
            <a:ext cx="7222108" cy="4539305"/>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smtClean="0"/>
              <a:t>In the past 18 months we have had to deal with . . .</a:t>
            </a:r>
          </a:p>
          <a:p>
            <a:pPr marL="342900" indent="-342900">
              <a:buFont typeface="Arial" panose="020B0604020202020204" pitchFamily="34" charset="0"/>
              <a:buChar char="•"/>
            </a:pPr>
            <a:r>
              <a:rPr lang="da-DK" dirty="0" smtClean="0"/>
              <a:t>Accusations of bullying and harassment of Beckett and non-Beckett students</a:t>
            </a:r>
          </a:p>
          <a:p>
            <a:pPr marL="342900" indent="-342900">
              <a:buFont typeface="Arial" panose="020B0604020202020204" pitchFamily="34" charset="0"/>
              <a:buChar char="•"/>
            </a:pPr>
            <a:r>
              <a:rPr lang="da-DK" dirty="0" smtClean="0"/>
              <a:t>Multiple complaints of sports teams behavior on trip and tours away.</a:t>
            </a:r>
          </a:p>
          <a:p>
            <a:pPr marL="342900" indent="-342900">
              <a:buFont typeface="Arial" panose="020B0604020202020204" pitchFamily="34" charset="0"/>
              <a:buChar char="•"/>
            </a:pPr>
            <a:r>
              <a:rPr lang="da-DK" dirty="0" smtClean="0"/>
              <a:t>Complaints about public nudity, urination and littering</a:t>
            </a:r>
          </a:p>
          <a:p>
            <a:pPr marL="342900" indent="-342900">
              <a:buFont typeface="Arial" panose="020B0604020202020204" pitchFamily="34" charset="0"/>
              <a:buChar char="•"/>
            </a:pPr>
            <a:r>
              <a:rPr lang="da-DK" dirty="0" smtClean="0"/>
              <a:t>Fights at Varsity</a:t>
            </a:r>
          </a:p>
          <a:p>
            <a:pPr marL="342900" indent="-342900">
              <a:buFont typeface="Arial" panose="020B0604020202020204" pitchFamily="34" charset="0"/>
              <a:buChar char="•"/>
            </a:pPr>
            <a:r>
              <a:rPr lang="da-DK" dirty="0" smtClean="0"/>
              <a:t>Inappropriate and offensive social media posts</a:t>
            </a:r>
          </a:p>
          <a:p>
            <a:pPr marL="342900" indent="-342900">
              <a:buFont typeface="Arial" panose="020B0604020202020204" pitchFamily="34" charset="0"/>
              <a:buChar char="•"/>
            </a:pPr>
            <a:r>
              <a:rPr lang="da-DK" dirty="0" smtClean="0"/>
              <a:t>Complaints from lecturers about Clubs conducting initiation activities in lectures</a:t>
            </a:r>
          </a:p>
          <a:p>
            <a:pPr marL="342900" indent="-342900">
              <a:buFont typeface="Arial" panose="020B0604020202020204" pitchFamily="34" charset="0"/>
              <a:buChar char="•"/>
            </a:pPr>
            <a:r>
              <a:rPr lang="da-DK" dirty="0" smtClean="0"/>
              <a:t>Complaints from the SU/local bars about Club conduct</a:t>
            </a:r>
          </a:p>
          <a:p>
            <a:pPr marL="342900" indent="-342900">
              <a:buFont typeface="Arial" panose="020B0604020202020204" pitchFamily="34" charset="0"/>
              <a:buChar char="•"/>
            </a:pPr>
            <a:r>
              <a:rPr lang="da-DK" dirty="0" smtClean="0"/>
              <a:t>Poor conduct and abuse of officials at matches</a:t>
            </a:r>
          </a:p>
          <a:p>
            <a:pPr marL="342900" indent="-342900">
              <a:buFont typeface="Arial" panose="020B0604020202020204" pitchFamily="34" charset="0"/>
              <a:buChar char="•"/>
            </a:pPr>
            <a:endParaRPr lang="da-DK" dirty="0"/>
          </a:p>
        </p:txBody>
      </p:sp>
      <p:pic>
        <p:nvPicPr>
          <p:cNvPr id="3" name="Picture Placeholder 2"/>
          <p:cNvPicPr>
            <a:picLocks noGrp="1" noChangeAspect="1"/>
          </p:cNvPicPr>
          <p:nvPr>
            <p:ph type="pic" sz="quarter" idx="11"/>
          </p:nvPr>
        </p:nvPicPr>
        <p:blipFill>
          <a:blip r:embed="rId2"/>
          <a:srcRect l="30648" r="30648"/>
          <a:stretch>
            <a:fillRect/>
          </a:stretch>
        </p:blipFill>
        <p:spPr>
          <a:prstGeom prst="rect">
            <a:avLst/>
          </a:prstGeom>
        </p:spPr>
      </p:pic>
    </p:spTree>
    <p:extLst>
      <p:ext uri="{BB962C8B-B14F-4D97-AF65-F5344CB8AC3E}">
        <p14:creationId xmlns:p14="http://schemas.microsoft.com/office/powerpoint/2010/main" val="1719093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4695572" y="-163830"/>
            <a:ext cx="7015604" cy="1527024"/>
          </a:xfrm>
        </p:spPr>
        <p:txBody>
          <a:bodyPr/>
          <a:lstStyle/>
          <a:p>
            <a:r>
              <a:rPr lang="en-US" dirty="0" smtClean="0"/>
              <a:t>Code of Conduct</a:t>
            </a:r>
            <a:endParaRPr lang="en-US" dirty="0"/>
          </a:p>
        </p:txBody>
      </p:sp>
      <p:sp>
        <p:nvSpPr>
          <p:cNvPr id="7" name="Text Placeholder 4">
            <a:extLst>
              <a:ext uri="{FF2B5EF4-FFF2-40B4-BE49-F238E27FC236}">
                <a16:creationId xmlns:a16="http://schemas.microsoft.com/office/drawing/2014/main" id="{F4D11290-C0B6-804E-8075-06B13405C1F6}"/>
              </a:ext>
            </a:extLst>
          </p:cNvPr>
          <p:cNvSpPr txBox="1">
            <a:spLocks/>
          </p:cNvSpPr>
          <p:nvPr/>
        </p:nvSpPr>
        <p:spPr>
          <a:xfrm>
            <a:off x="4695572" y="2105335"/>
            <a:ext cx="6551548" cy="3579186"/>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a-DK" dirty="0" smtClean="0"/>
              <a:t>Every AU Member signs up to the anti-social behavior policy when purchasing a membership. </a:t>
            </a:r>
          </a:p>
          <a:p>
            <a:pPr marL="342900" indent="-342900">
              <a:buFont typeface="Arial" panose="020B0604020202020204" pitchFamily="34" charset="0"/>
              <a:buChar char="•"/>
            </a:pPr>
            <a:r>
              <a:rPr lang="da-DK" dirty="0" smtClean="0"/>
              <a:t>You can find a copy of this on the ‘Club Officer’ section of our website.</a:t>
            </a:r>
          </a:p>
          <a:p>
            <a:pPr marL="342900" indent="-342900">
              <a:buFont typeface="Arial" panose="020B0604020202020204" pitchFamily="34" charset="0"/>
              <a:buChar char="•"/>
            </a:pPr>
            <a:r>
              <a:rPr lang="da-DK" dirty="0" smtClean="0"/>
              <a:t>Written inline with the University’s Student Code.</a:t>
            </a:r>
          </a:p>
          <a:p>
            <a:pPr marL="342900" indent="-342900">
              <a:buFont typeface="Arial" panose="020B0604020202020204" pitchFamily="34" charset="0"/>
              <a:buChar char="•"/>
            </a:pPr>
            <a:r>
              <a:rPr lang="da-DK" dirty="0" smtClean="0"/>
              <a:t>You can help ensure your members don’t breach the Code of Conduct.</a:t>
            </a:r>
          </a:p>
          <a:p>
            <a:pPr marL="342900" indent="-342900">
              <a:buFont typeface="Arial" panose="020B0604020202020204" pitchFamily="34" charset="0"/>
              <a:buChar char="•"/>
            </a:pPr>
            <a:endParaRPr lang="da-DK" dirty="0" smtClean="0"/>
          </a:p>
          <a:p>
            <a:pPr marL="342900" indent="-342900">
              <a:buFont typeface="Arial" panose="020B0604020202020204" pitchFamily="34" charset="0"/>
              <a:buChar char="•"/>
            </a:pPr>
            <a:endParaRPr lang="da-DK" dirty="0" smtClean="0"/>
          </a:p>
          <a:p>
            <a:pPr marL="342900" indent="-342900">
              <a:buFont typeface="Arial" panose="020B0604020202020204" pitchFamily="34" charset="0"/>
              <a:buChar char="•"/>
            </a:pPr>
            <a:endParaRPr lang="da-DK" dirty="0"/>
          </a:p>
        </p:txBody>
      </p:sp>
      <p:pic>
        <p:nvPicPr>
          <p:cNvPr id="4" name="Picture Placeholder 3"/>
          <p:cNvPicPr>
            <a:picLocks noGrp="1" noChangeAspect="1"/>
          </p:cNvPicPr>
          <p:nvPr>
            <p:ph type="pic" sz="quarter" idx="11"/>
          </p:nvPr>
        </p:nvPicPr>
        <p:blipFill>
          <a:blip r:embed="rId2"/>
          <a:srcRect l="34174" r="34174"/>
          <a:stretch>
            <a:fillRect/>
          </a:stretch>
        </p:blipFill>
        <p:spPr>
          <a:prstGeom prst="rect">
            <a:avLst/>
          </a:prstGeom>
        </p:spPr>
      </p:pic>
    </p:spTree>
    <p:extLst>
      <p:ext uri="{BB962C8B-B14F-4D97-AF65-F5344CB8AC3E}">
        <p14:creationId xmlns:p14="http://schemas.microsoft.com/office/powerpoint/2010/main" val="3304043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a:xfrm>
            <a:off x="4695572" y="-163830"/>
            <a:ext cx="7015604" cy="1527024"/>
          </a:xfrm>
        </p:spPr>
        <p:txBody>
          <a:bodyPr/>
          <a:lstStyle/>
          <a:p>
            <a:r>
              <a:rPr lang="en-US" dirty="0" smtClean="0"/>
              <a:t>Consequence</a:t>
            </a:r>
            <a:endParaRPr lang="en-US" dirty="0"/>
          </a:p>
        </p:txBody>
      </p:sp>
      <p:sp>
        <p:nvSpPr>
          <p:cNvPr id="7" name="Text Placeholder 4">
            <a:extLst>
              <a:ext uri="{FF2B5EF4-FFF2-40B4-BE49-F238E27FC236}">
                <a16:creationId xmlns:a16="http://schemas.microsoft.com/office/drawing/2014/main" id="{F4D11290-C0B6-804E-8075-06B13405C1F6}"/>
              </a:ext>
            </a:extLst>
          </p:cNvPr>
          <p:cNvSpPr txBox="1">
            <a:spLocks/>
          </p:cNvSpPr>
          <p:nvPr/>
        </p:nvSpPr>
        <p:spPr>
          <a:xfrm>
            <a:off x="4695572" y="1617654"/>
            <a:ext cx="7222108" cy="4539305"/>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a-DK" dirty="0" smtClean="0"/>
              <a:t>Possible consequence of poor behavior can include:</a:t>
            </a:r>
          </a:p>
          <a:p>
            <a:pPr marL="800100" lvl="1" indent="-342900">
              <a:buFont typeface="Arial" panose="020B0604020202020204" pitchFamily="34" charset="0"/>
              <a:buChar char="•"/>
            </a:pPr>
            <a:endParaRPr lang="da-DK" dirty="0" smtClean="0"/>
          </a:p>
          <a:p>
            <a:pPr marL="800100" lvl="1" indent="-342900">
              <a:buFont typeface="Arial" panose="020B0604020202020204" pitchFamily="34" charset="0"/>
              <a:buChar char="•"/>
            </a:pPr>
            <a:r>
              <a:rPr lang="da-DK" dirty="0" smtClean="0"/>
              <a:t>Suspension/removal </a:t>
            </a:r>
            <a:r>
              <a:rPr lang="da-DK" dirty="0" smtClean="0"/>
              <a:t>of indiviudal from Clubs</a:t>
            </a:r>
          </a:p>
          <a:p>
            <a:pPr marL="800100" lvl="1" indent="-342900">
              <a:buFont typeface="Arial" panose="020B0604020202020204" pitchFamily="34" charset="0"/>
              <a:buChar char="•"/>
            </a:pPr>
            <a:r>
              <a:rPr lang="da-DK" dirty="0" smtClean="0"/>
              <a:t>Removal of committee members from their roles/the club</a:t>
            </a:r>
          </a:p>
          <a:p>
            <a:pPr marL="800100" lvl="1" indent="-342900">
              <a:buFont typeface="Arial" panose="020B0604020202020204" pitchFamily="34" charset="0"/>
              <a:buChar char="•"/>
            </a:pPr>
            <a:r>
              <a:rPr lang="da-DK" dirty="0" smtClean="0"/>
              <a:t>Club being put into special measures</a:t>
            </a:r>
          </a:p>
          <a:p>
            <a:pPr marL="800100" lvl="1" indent="-342900">
              <a:buFont typeface="Arial" panose="020B0604020202020204" pitchFamily="34" charset="0"/>
              <a:buChar char="•"/>
            </a:pPr>
            <a:r>
              <a:rPr lang="da-DK" dirty="0" smtClean="0"/>
              <a:t>Teams being banned from attending fixtures/Varsity/BOTN</a:t>
            </a:r>
          </a:p>
          <a:p>
            <a:pPr marL="800100" lvl="1" indent="-342900">
              <a:buFont typeface="Arial" panose="020B0604020202020204" pitchFamily="34" charset="0"/>
              <a:buChar char="•"/>
            </a:pPr>
            <a:r>
              <a:rPr lang="da-DK" dirty="0" smtClean="0"/>
              <a:t>Suspension of club financial accounts</a:t>
            </a:r>
          </a:p>
          <a:p>
            <a:pPr marL="800100" lvl="1" indent="-342900">
              <a:buFont typeface="Arial" panose="020B0604020202020204" pitchFamily="34" charset="0"/>
              <a:buChar char="•"/>
            </a:pPr>
            <a:r>
              <a:rPr lang="da-DK" dirty="0" smtClean="0"/>
              <a:t>Suspension/Dispansion of the Club</a:t>
            </a:r>
          </a:p>
          <a:p>
            <a:pPr marL="800100" lvl="1" indent="-342900">
              <a:buFont typeface="Arial" panose="020B0604020202020204" pitchFamily="34" charset="0"/>
              <a:buChar char="•"/>
            </a:pPr>
            <a:r>
              <a:rPr lang="da-DK" dirty="0" smtClean="0"/>
              <a:t>Academic investigation and potential disciplinary action</a:t>
            </a:r>
          </a:p>
          <a:p>
            <a:pPr marL="800100" lvl="1" indent="-342900">
              <a:buFont typeface="Arial" panose="020B0604020202020204" pitchFamily="34" charset="0"/>
              <a:buChar char="•"/>
            </a:pPr>
            <a:r>
              <a:rPr lang="da-DK" dirty="0" smtClean="0"/>
              <a:t>Police investigation and potential prosection</a:t>
            </a:r>
          </a:p>
          <a:p>
            <a:pPr marL="800100" lvl="1" indent="-342900">
              <a:buFont typeface="Arial" panose="020B0604020202020204" pitchFamily="34" charset="0"/>
              <a:buChar char="•"/>
            </a:pPr>
            <a:r>
              <a:rPr lang="da-DK" dirty="0" smtClean="0"/>
              <a:t>Expulsion from the University</a:t>
            </a:r>
          </a:p>
          <a:p>
            <a:pPr marL="800100" lvl="1" indent="-342900">
              <a:buFont typeface="Arial" panose="020B0604020202020204" pitchFamily="34" charset="0"/>
              <a:buChar char="•"/>
            </a:pPr>
            <a:endParaRPr lang="da-DK" dirty="0"/>
          </a:p>
          <a:p>
            <a:pPr lvl="1"/>
            <a:r>
              <a:rPr lang="da-DK" dirty="0" smtClean="0"/>
              <a:t>All of the examples above have happened to our Club Members!</a:t>
            </a:r>
          </a:p>
        </p:txBody>
      </p:sp>
      <p:pic>
        <p:nvPicPr>
          <p:cNvPr id="5122" name="Picture 2" descr="Related image"/>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6250" r="262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0254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5B87E6-3773-EA4A-9F83-E2B4AA2F3E58}"/>
              </a:ext>
            </a:extLst>
          </p:cNvPr>
          <p:cNvSpPr>
            <a:spLocks noGrp="1"/>
          </p:cNvSpPr>
          <p:nvPr>
            <p:ph type="subTitle" idx="1"/>
          </p:nvPr>
        </p:nvSpPr>
        <p:spPr/>
        <p:txBody>
          <a:bodyPr>
            <a:normAutofit fontScale="92500" lnSpcReduction="20000"/>
          </a:bodyPr>
          <a:lstStyle/>
          <a:p>
            <a:r>
              <a:rPr lang="en-US"/>
              <a:t>Any questions?</a:t>
            </a:r>
            <a:endParaRPr lang="en-US" dirty="0"/>
          </a:p>
        </p:txBody>
      </p:sp>
    </p:spTree>
    <p:extLst>
      <p:ext uri="{BB962C8B-B14F-4D97-AF65-F5344CB8AC3E}">
        <p14:creationId xmlns:p14="http://schemas.microsoft.com/office/powerpoint/2010/main" val="3372907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GB" dirty="0" smtClean="0"/>
              <a:t>Initiations</a:t>
            </a:r>
            <a:endParaRPr lang="en-GB" dirty="0"/>
          </a:p>
        </p:txBody>
      </p:sp>
    </p:spTree>
    <p:extLst>
      <p:ext uri="{BB962C8B-B14F-4D97-AF65-F5344CB8AC3E}">
        <p14:creationId xmlns:p14="http://schemas.microsoft.com/office/powerpoint/2010/main" val="2650116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smtClean="0"/>
              <a:t>Small Groups</a:t>
            </a:r>
            <a:endParaRPr lang="en-GB" dirty="0"/>
          </a:p>
        </p:txBody>
      </p:sp>
      <p:sp>
        <p:nvSpPr>
          <p:cNvPr id="5" name="Text Placeholder 4"/>
          <p:cNvSpPr>
            <a:spLocks noGrp="1"/>
          </p:cNvSpPr>
          <p:nvPr>
            <p:ph type="body" sz="quarter" idx="10"/>
          </p:nvPr>
        </p:nvSpPr>
        <p:spPr/>
        <p:txBody>
          <a:bodyPr/>
          <a:lstStyle/>
          <a:p>
            <a:r>
              <a:rPr lang="en-GB" smtClean="0"/>
              <a:t>5 mins</a:t>
            </a:r>
          </a:p>
          <a:p>
            <a:r>
              <a:rPr lang="en-GB" smtClean="0"/>
              <a:t>What is an initiation</a:t>
            </a:r>
          </a:p>
          <a:p>
            <a:r>
              <a:rPr lang="en-GB" smtClean="0"/>
              <a:t>What types of initiations have you heard about?</a:t>
            </a:r>
          </a:p>
          <a:p>
            <a:r>
              <a:rPr lang="en-GB" smtClean="0"/>
              <a:t>What are you experiences of initiations</a:t>
            </a:r>
          </a:p>
          <a:p>
            <a:r>
              <a:rPr lang="en-GB" smtClean="0"/>
              <a:t>Did you have to do an initiation?</a:t>
            </a:r>
          </a:p>
          <a:p>
            <a:r>
              <a:rPr lang="en-GB" smtClean="0"/>
              <a:t>Any stories to share?</a:t>
            </a:r>
          </a:p>
          <a:p>
            <a:endParaRPr lang="en-GB" smtClean="0"/>
          </a:p>
          <a:p>
            <a:r>
              <a:rPr lang="en-GB" smtClean="0"/>
              <a:t>Be prepared to feedback</a:t>
            </a:r>
            <a:endParaRPr lang="en-GB" dirty="0"/>
          </a:p>
        </p:txBody>
      </p:sp>
      <p:pic>
        <p:nvPicPr>
          <p:cNvPr id="9" name="Picture Placeholder 8"/>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7369" r="27369"/>
          <a:stretch>
            <a:fillRect/>
          </a:stretch>
        </p:blipFill>
        <p:spPr/>
      </p:pic>
    </p:spTree>
    <p:extLst>
      <p:ext uri="{BB962C8B-B14F-4D97-AF65-F5344CB8AC3E}">
        <p14:creationId xmlns:p14="http://schemas.microsoft.com/office/powerpoint/2010/main" val="11723689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4E4D-257D-6C44-AA30-32EC749DDD1F}"/>
              </a:ext>
            </a:extLst>
          </p:cNvPr>
          <p:cNvSpPr>
            <a:spLocks noGrp="1"/>
          </p:cNvSpPr>
          <p:nvPr>
            <p:ph type="ctrTitle"/>
          </p:nvPr>
        </p:nvSpPr>
        <p:spPr>
          <a:xfrm>
            <a:off x="656583" y="1009975"/>
            <a:ext cx="10258326" cy="1315008"/>
          </a:xfrm>
        </p:spPr>
        <p:txBody>
          <a:bodyPr>
            <a:normAutofit fontScale="90000"/>
          </a:bodyPr>
          <a:lstStyle/>
          <a:p>
            <a:r>
              <a:rPr lang="en-GB" dirty="0" smtClean="0"/>
              <a:t>What </a:t>
            </a:r>
            <a:r>
              <a:rPr lang="en-GB" dirty="0"/>
              <a:t>is an initiation and why are they banned?</a:t>
            </a:r>
            <a:br>
              <a:rPr lang="en-GB" dirty="0"/>
            </a:br>
            <a:endParaRPr lang="en-US" dirty="0"/>
          </a:p>
        </p:txBody>
      </p:sp>
      <p:sp>
        <p:nvSpPr>
          <p:cNvPr id="3" name="Text Placeholder 2">
            <a:extLst>
              <a:ext uri="{FF2B5EF4-FFF2-40B4-BE49-F238E27FC236}">
                <a16:creationId xmlns:a16="http://schemas.microsoft.com/office/drawing/2014/main" id="{86A82911-6DFB-8F44-A285-2B6BAA31A9D6}"/>
              </a:ext>
            </a:extLst>
          </p:cNvPr>
          <p:cNvSpPr>
            <a:spLocks noGrp="1"/>
          </p:cNvSpPr>
          <p:nvPr>
            <p:ph type="body" sz="quarter" idx="10"/>
          </p:nvPr>
        </p:nvSpPr>
        <p:spPr>
          <a:xfrm>
            <a:off x="490183" y="2166295"/>
            <a:ext cx="4514953" cy="1537454"/>
          </a:xfrm>
        </p:spPr>
        <p:txBody>
          <a:bodyPr>
            <a:normAutofit/>
          </a:bodyPr>
          <a:lstStyle/>
          <a:p>
            <a:r>
              <a:rPr lang="en-GB" dirty="0" smtClean="0"/>
              <a:t>DEFINITION: ‘</a:t>
            </a:r>
            <a:r>
              <a:rPr lang="en-GB" i="1" dirty="0" smtClean="0"/>
              <a:t>the </a:t>
            </a:r>
            <a:r>
              <a:rPr lang="en-GB" i="1" dirty="0"/>
              <a:t>action of admitting someone into a secret or obscure society or group, typically with a </a:t>
            </a:r>
            <a:r>
              <a:rPr lang="en-GB" i="1" dirty="0" smtClean="0"/>
              <a:t>ritual</a:t>
            </a:r>
            <a:r>
              <a:rPr lang="en-GB" dirty="0" smtClean="0"/>
              <a:t>’</a:t>
            </a:r>
            <a:endParaRPr lang="en-GB" dirty="0"/>
          </a:p>
        </p:txBody>
      </p:sp>
      <p:pic>
        <p:nvPicPr>
          <p:cNvPr id="4" name="Picture 3"/>
          <p:cNvPicPr>
            <a:picLocks noChangeAspect="1"/>
          </p:cNvPicPr>
          <p:nvPr/>
        </p:nvPicPr>
        <p:blipFill>
          <a:blip r:embed="rId3"/>
          <a:stretch>
            <a:fillRect/>
          </a:stretch>
        </p:blipFill>
        <p:spPr>
          <a:xfrm>
            <a:off x="5956272" y="1615517"/>
            <a:ext cx="4601189" cy="2088232"/>
          </a:xfrm>
          <a:prstGeom prst="rect">
            <a:avLst/>
          </a:prstGeom>
        </p:spPr>
      </p:pic>
      <p:pic>
        <p:nvPicPr>
          <p:cNvPr id="5" name="Picture 4"/>
          <p:cNvPicPr>
            <a:picLocks noChangeAspect="1"/>
          </p:cNvPicPr>
          <p:nvPr/>
        </p:nvPicPr>
        <p:blipFill>
          <a:blip r:embed="rId4"/>
          <a:stretch>
            <a:fillRect/>
          </a:stretch>
        </p:blipFill>
        <p:spPr>
          <a:xfrm>
            <a:off x="7756990" y="3857260"/>
            <a:ext cx="3380052" cy="2790137"/>
          </a:xfrm>
          <a:prstGeom prst="rect">
            <a:avLst/>
          </a:prstGeom>
        </p:spPr>
      </p:pic>
      <p:pic>
        <p:nvPicPr>
          <p:cNvPr id="6" name="Picture 5"/>
          <p:cNvPicPr>
            <a:picLocks noChangeAspect="1"/>
          </p:cNvPicPr>
          <p:nvPr/>
        </p:nvPicPr>
        <p:blipFill>
          <a:blip r:embed="rId5"/>
          <a:stretch>
            <a:fillRect/>
          </a:stretch>
        </p:blipFill>
        <p:spPr>
          <a:xfrm>
            <a:off x="490184" y="3924141"/>
            <a:ext cx="6605893" cy="1238064"/>
          </a:xfrm>
          <a:prstGeom prst="rect">
            <a:avLst/>
          </a:prstGeom>
        </p:spPr>
      </p:pic>
    </p:spTree>
    <p:extLst>
      <p:ext uri="{BB962C8B-B14F-4D97-AF65-F5344CB8AC3E}">
        <p14:creationId xmlns:p14="http://schemas.microsoft.com/office/powerpoint/2010/main" val="428932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CASE STUDY:</a:t>
            </a:r>
            <a:endParaRPr lang="en-GB" dirty="0"/>
          </a:p>
        </p:txBody>
      </p:sp>
      <p:sp>
        <p:nvSpPr>
          <p:cNvPr id="3" name="Text Placeholder 2"/>
          <p:cNvSpPr>
            <a:spLocks noGrp="1"/>
          </p:cNvSpPr>
          <p:nvPr>
            <p:ph type="body" sz="quarter" idx="10"/>
          </p:nvPr>
        </p:nvSpPr>
        <p:spPr/>
        <p:txBody>
          <a:bodyPr/>
          <a:lstStyle/>
          <a:p>
            <a:r>
              <a:rPr lang="en-GB" dirty="0" smtClean="0">
                <a:hlinkClick r:id="rId2"/>
              </a:rPr>
              <a:t>https</a:t>
            </a:r>
            <a:r>
              <a:rPr lang="en-GB" dirty="0">
                <a:hlinkClick r:id="rId2"/>
              </a:rPr>
              <a:t>://www.youtube.com/watch?v=S7Tdj4ymdA8</a:t>
            </a:r>
            <a:endParaRPr lang="en-GB" dirty="0"/>
          </a:p>
          <a:p>
            <a:pPr marL="342900" indent="-342900">
              <a:buFontTx/>
              <a:buChar char="-"/>
            </a:pPr>
            <a:r>
              <a:rPr lang="en-GB" dirty="0" smtClean="0"/>
              <a:t>Carson Stark </a:t>
            </a:r>
            <a:r>
              <a:rPr lang="en-GB" dirty="0" smtClean="0"/>
              <a:t>was an 18 year old pledging to a Fraternity at Cal Poly, California.</a:t>
            </a:r>
          </a:p>
          <a:p>
            <a:pPr marL="342900" indent="-342900">
              <a:buFontTx/>
              <a:buChar char="-"/>
            </a:pPr>
            <a:r>
              <a:rPr lang="en-GB" dirty="0" smtClean="0"/>
              <a:t>Pledge Initiation night given</a:t>
            </a:r>
          </a:p>
          <a:p>
            <a:pPr marL="800100" lvl="1" indent="-342900">
              <a:buFontTx/>
              <a:buChar char="-"/>
            </a:pPr>
            <a:r>
              <a:rPr lang="en-GB" dirty="0" smtClean="0"/>
              <a:t>750ml rum</a:t>
            </a:r>
          </a:p>
          <a:p>
            <a:pPr marL="800100" lvl="1" indent="-342900">
              <a:buFontTx/>
              <a:buChar char="-"/>
            </a:pPr>
            <a:r>
              <a:rPr lang="en-GB" dirty="0" smtClean="0"/>
              <a:t>1 or 2 bottles of </a:t>
            </a:r>
            <a:r>
              <a:rPr lang="en-GB" dirty="0" err="1" smtClean="0"/>
              <a:t>Everclear</a:t>
            </a:r>
            <a:r>
              <a:rPr lang="en-GB" dirty="0" smtClean="0"/>
              <a:t> – 95% </a:t>
            </a:r>
            <a:r>
              <a:rPr lang="en-GB" dirty="0" smtClean="0"/>
              <a:t>proof</a:t>
            </a:r>
            <a:endParaRPr lang="en-GB" dirty="0" smtClean="0"/>
          </a:p>
          <a:p>
            <a:pPr marL="342900" indent="-342900">
              <a:buFontTx/>
              <a:buChar char="-"/>
            </a:pPr>
            <a:endParaRPr lang="en-GB" dirty="0"/>
          </a:p>
        </p:txBody>
      </p:sp>
      <p:pic>
        <p:nvPicPr>
          <p:cNvPr id="5" name="Picture Placeholder 4"/>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5953" r="15953"/>
          <a:stretch>
            <a:fillRect/>
          </a:stretch>
        </p:blipFill>
        <p:spPr/>
      </p:pic>
    </p:spTree>
    <p:extLst>
      <p:ext uri="{BB962C8B-B14F-4D97-AF65-F5344CB8AC3E}">
        <p14:creationId xmlns:p14="http://schemas.microsoft.com/office/powerpoint/2010/main" val="818535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GB" dirty="0" smtClean="0"/>
              <a:t>Socials</a:t>
            </a:r>
            <a:endParaRPr lang="en-GB" dirty="0"/>
          </a:p>
        </p:txBody>
      </p:sp>
    </p:spTree>
    <p:extLst>
      <p:ext uri="{BB962C8B-B14F-4D97-AF65-F5344CB8AC3E}">
        <p14:creationId xmlns:p14="http://schemas.microsoft.com/office/powerpoint/2010/main" val="64971474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LBU 2018">
      <a:dk1>
        <a:srgbClr val="000000"/>
      </a:dk1>
      <a:lt1>
        <a:srgbClr val="FFFFFF"/>
      </a:lt1>
      <a:dk2>
        <a:srgbClr val="666666"/>
      </a:dk2>
      <a:lt2>
        <a:srgbClr val="CCCCCC"/>
      </a:lt2>
      <a:accent1>
        <a:srgbClr val="753BBD"/>
      </a:accent1>
      <a:accent2>
        <a:srgbClr val="9161CA"/>
      </a:accent2>
      <a:accent3>
        <a:srgbClr val="AC89D7"/>
      </a:accent3>
      <a:accent4>
        <a:srgbClr val="C8B1E5"/>
      </a:accent4>
      <a:accent5>
        <a:srgbClr val="FCE300"/>
      </a:accent5>
      <a:accent6>
        <a:srgbClr val="05C3DE"/>
      </a:accent6>
      <a:hlink>
        <a:srgbClr val="FF585D"/>
      </a:hlink>
      <a:folHlink>
        <a:srgbClr val="00C3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2020</TotalTime>
  <Words>1632</Words>
  <Application>Microsoft Office PowerPoint</Application>
  <PresentationFormat>Widescreen</PresentationFormat>
  <Paragraphs>239</Paragraphs>
  <Slides>43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Arial Narrow</vt:lpstr>
      <vt:lpstr>Calibri</vt:lpstr>
      <vt:lpstr>Wingdings</vt:lpstr>
      <vt:lpstr>1_Office Theme</vt:lpstr>
      <vt:lpstr>Social &amp; Welfare Officer Training </vt:lpstr>
      <vt:lpstr>Welcome!</vt:lpstr>
      <vt:lpstr>Leeds Beckett Students Union  </vt:lpstr>
      <vt:lpstr>Role of the Social &amp; Welfare Officer</vt:lpstr>
      <vt:lpstr>Initiations</vt:lpstr>
      <vt:lpstr>Small Groups</vt:lpstr>
      <vt:lpstr>What is an initiation and why are they banned? </vt:lpstr>
      <vt:lpstr>CASE STUDY:</vt:lpstr>
      <vt:lpstr>Socials</vt:lpstr>
      <vt:lpstr>Socials </vt:lpstr>
      <vt:lpstr>When they go wrong…</vt:lpstr>
      <vt:lpstr>White t-shirt socials</vt:lpstr>
      <vt:lpstr>Beer Circles</vt:lpstr>
      <vt:lpstr>Who went out last night?</vt:lpstr>
      <vt:lpstr>Responsible drinking</vt:lpstr>
      <vt:lpstr>Dry Socials</vt:lpstr>
      <vt:lpstr>Promoting your activity</vt:lpstr>
      <vt:lpstr>How not to promote</vt:lpstr>
      <vt:lpstr>Common Sense Content Check</vt:lpstr>
      <vt:lpstr>Tour</vt:lpstr>
      <vt:lpstr>Tour</vt:lpstr>
      <vt:lpstr>Tour Tops</vt:lpstr>
      <vt:lpstr>Welfare</vt:lpstr>
      <vt:lpstr>Disclosure </vt:lpstr>
      <vt:lpstr>Disclosure: Key Facts</vt:lpstr>
      <vt:lpstr>Consent</vt:lpstr>
      <vt:lpstr>Consent: Key Facts </vt:lpstr>
      <vt:lpstr>Zero Tolerance &amp; Bystander Training </vt:lpstr>
      <vt:lpstr>Concussion </vt:lpstr>
      <vt:lpstr>Inclusion</vt:lpstr>
      <vt:lpstr>Inclusion: Disability </vt:lpstr>
      <vt:lpstr>Inclusion: Disability </vt:lpstr>
      <vt:lpstr>Inclusion: Trans – Awareness</vt:lpstr>
      <vt:lpstr> </vt:lpstr>
      <vt:lpstr>Inclusion: Trans Awareness </vt:lpstr>
      <vt:lpstr>Inclusion: Trans Awareness </vt:lpstr>
      <vt:lpstr>Inclusion: Trans Awareness </vt:lpstr>
      <vt:lpstr>Inclusion: Good Examples </vt:lpstr>
      <vt:lpstr>Disciplinary</vt:lpstr>
      <vt:lpstr>Incidents  </vt:lpstr>
      <vt:lpstr>Code of Conduct</vt:lpstr>
      <vt:lpstr>Consequence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Mccormick, Lisa</cp:lastModifiedBy>
  <cp:revision>64</cp:revision>
  <dcterms:created xsi:type="dcterms:W3CDTF">2018-08-09T13:59:43Z</dcterms:created>
  <dcterms:modified xsi:type="dcterms:W3CDTF">2018-09-17T14:23:41Z</dcterms:modified>
</cp:coreProperties>
</file>