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30"/>
  </p:notes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/>
    <p:restoredTop sz="94714"/>
  </p:normalViewPr>
  <p:slideViewPr>
    <p:cSldViewPr snapToGrid="0" snapToObjects="1" showGuides="1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AE82F-50FB-40CD-9310-85FD86F0400E}" type="datetimeFigureOut">
              <a:rPr lang="en-GB" smtClean="0"/>
              <a:t>14/09/2018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B9035-5654-41CB-895D-5E7F742FA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745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825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999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312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886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515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713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199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87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992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508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120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824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829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006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421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677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2741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39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210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0304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090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080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388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714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920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45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421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1A50A-4484-4EF0-A086-FC9195AEC9C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739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57" y="1341358"/>
            <a:ext cx="2575314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9CF9BC-6E00-604B-880B-7A2220C7C9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6058" y="1341718"/>
            <a:ext cx="2575314" cy="1078860"/>
          </a:xfr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9276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8" y="476250"/>
            <a:ext cx="5616161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166295"/>
            <a:ext cx="5616575" cy="35192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256" y="0"/>
            <a:ext cx="4656333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8267D2-0B9C-6141-A0F0-AE806E1FB9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63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719833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9834" y="0"/>
            <a:ext cx="4656333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7CC745-F299-CA44-921C-E0C2BC6293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92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44E0D-AD37-B64A-8087-4B04C08A44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0"/>
            <a:ext cx="4895832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E15AA6C-F6DF-F943-A289-C06A927AF9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3429000"/>
            <a:ext cx="4895832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4CED46-6A49-DC4E-B76D-D628758B5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D9C2BA4-03E6-EC40-89CA-D2621E712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C448F55-EA63-664C-9AA5-E2C41B606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0614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00F4128-B022-BF49-9B0B-ED727D588C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0001" y="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68B268-3513-1646-B5F3-B131AA38FB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457200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2701770-7835-3041-B7FA-B708B6435C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228600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D96674-7D62-874E-89EB-26F574D41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FDCFA35-7794-A14F-AE55-7DBF8ECB2A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C7E622E-1D59-884A-B39E-1D1F251C4A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115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F89479A-879C-FB47-AD26-296CC44EC0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4323833-A9C0-584F-ADEE-4E223A9339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17136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091CC3E-CE50-ED48-AE9A-A0AEF9D166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001" y="51408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8FBE944B-B15E-6D42-BF79-08A2528744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001" y="34272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E146D0-48D7-6449-A4C1-789474A24B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F60618D-E742-7C4F-8958-FFF3B12319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73C61ED-0CD3-CC42-8249-30B999D77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6093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7" y="476250"/>
            <a:ext cx="6973289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1999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166295"/>
            <a:ext cx="6973802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59934" y="0"/>
            <a:ext cx="325720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21AFD-7BAA-474E-9B21-0EC9E524E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92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2189" y="0"/>
            <a:ext cx="325720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95574" y="476250"/>
            <a:ext cx="7015604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719183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5572" y="2166295"/>
            <a:ext cx="7016120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38C3C-44A8-7B49-97F3-18DB98877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60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478366" y="0"/>
            <a:ext cx="51434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1650" y="3682554"/>
            <a:ext cx="5598364" cy="2391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557" y="0"/>
            <a:ext cx="47680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6096001" y="2935843"/>
            <a:ext cx="5617633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F83993-A4E8-874F-8106-64D02F6A06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7719" y="2770920"/>
            <a:ext cx="3131072" cy="1312555"/>
          </a:xfrm>
          <a:prstGeom prst="rect">
            <a:avLst/>
          </a:prstGeom>
        </p:spPr>
      </p:pic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069DECC7-F80D-7242-8283-1BE620EBCE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7719" y="2770919"/>
            <a:ext cx="3131072" cy="1312555"/>
          </a:xfr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4242260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 - LB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15ED9F-789A-5446-A11C-D78D1D47F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15" y="1341358"/>
            <a:ext cx="3433752" cy="107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50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57" y="1341358"/>
            <a:ext cx="2575314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4208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1195674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9CF9BC-6E00-604B-880B-7A2220C7C9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6058" y="1341718"/>
            <a:ext cx="2575314" cy="1078860"/>
          </a:xfr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1964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2049229"/>
            <a:ext cx="5617633" cy="2145059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7" y="4227740"/>
            <a:ext cx="5598364" cy="58103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84AD22-8A60-354E-921E-81B80F3EE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7369" y="2815287"/>
            <a:ext cx="2928743" cy="1227428"/>
          </a:xfrm>
          <a:prstGeom prst="rect">
            <a:avLst/>
          </a:prstGeom>
        </p:spPr>
      </p:pic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9CF9BC-6E00-604B-880B-7A2220C7C9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52991" y="2815287"/>
            <a:ext cx="2922363" cy="1227428"/>
          </a:xfr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124043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4D3B4-35A9-E445-B5B9-0B3FAC17E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5299" y="1554034"/>
            <a:ext cx="1451155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1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DB614C-41FB-5848-8FB8-F3ACE87292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9882" y="1547287"/>
            <a:ext cx="1440000" cy="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4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8298D0-9789-3046-A0BA-E685BD3606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B3779A-FBA3-A14F-95B9-92076144D2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5299" y="1554034"/>
            <a:ext cx="1451155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7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185" y="476250"/>
            <a:ext cx="10258326" cy="131500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2166295"/>
            <a:ext cx="1025908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CA2C6E-22DF-9E4C-83C8-B895E4A448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3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38F9E-A177-6340-97E3-A4C98AFBA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7A2E4FD-AD4D-A54B-85F7-DD5E1732C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185" y="476250"/>
            <a:ext cx="10258326" cy="131500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307388E-34B9-704F-9DF7-2F865CB7C5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2166295"/>
            <a:ext cx="1025908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763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ACB03-8461-3B4F-A02A-BB456D5DD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04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83850"/>
            <a:ext cx="11234209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944348"/>
            <a:ext cx="11234209" cy="44374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37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9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8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6" orient="horz" pos="300" userDrawn="1">
          <p15:clr>
            <a:srgbClr val="F26B43"/>
          </p15:clr>
        </p15:guide>
        <p15:guide id="8" orient="horz" pos="2795">
          <p15:clr>
            <a:srgbClr val="F26B43"/>
          </p15:clr>
        </p15:guide>
        <p15:guide id="9" orient="horz" pos="15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lisa.mccormick@leedsbeckett.ac.uk" TargetMode="Externa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FE3D66-0DD0-804E-8D53-B64DCB833B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Club Officer Training - Part 2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0B9881C-4CF4-974A-93B9-D9A0EBEC6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Friday 14</a:t>
            </a:r>
            <a:r>
              <a:rPr lang="en-US" baseline="30000" dirty="0" smtClean="0"/>
              <a:t>th</a:t>
            </a:r>
            <a:r>
              <a:rPr lang="en-US" dirty="0" smtClean="0"/>
              <a:t> September</a:t>
            </a:r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533582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7C957B-E6EB-6649-BB5A-969F41EEE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Important things to remember!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F3CF7-0A25-7142-9BE8-F1EBB011D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Get there early (before 6.45pm)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Don't bring any contraband into the stadium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If you turn up very drunk you will be refused admittance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No umbrellas or large bags!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Don't turn up in large groups</a:t>
            </a:r>
            <a:br>
              <a:rPr lang="en-GB" sz="2200" dirty="0"/>
            </a:br>
            <a:r>
              <a:rPr lang="en-GB" sz="2200" dirty="0"/>
              <a:t>No offensive chants (they won't hear you!)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No throwing missiles (£1000 fine)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No streaking (£1000 fine)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No pitch incursions (£1000) fine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Be considerate of local residents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Set a good example!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Leave the cones alone! (146 @ £4)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467" y="2745850"/>
            <a:ext cx="4206605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84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Varsity Futsal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0184" y="2166294"/>
            <a:ext cx="10259082" cy="402668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GB" dirty="0" smtClean="0"/>
              <a:t>   Sunday 30</a:t>
            </a:r>
            <a:r>
              <a:rPr lang="en-GB" baseline="30000" dirty="0" smtClean="0"/>
              <a:t>th</a:t>
            </a:r>
            <a:r>
              <a:rPr lang="en-GB" dirty="0" smtClean="0"/>
              <a:t> September 11am, Blue Hall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Come support your team!</a:t>
            </a:r>
            <a:endParaRPr lang="en-GB" dirty="0"/>
          </a:p>
        </p:txBody>
      </p:sp>
      <p:pic>
        <p:nvPicPr>
          <p:cNvPr id="1026" name="Picture 2" descr="Image result for leeds beckett futs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368" y="2415678"/>
            <a:ext cx="4043697" cy="32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0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Varsity Openers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007" y="56714"/>
            <a:ext cx="3936273" cy="1082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5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Varsity Festival, 3</a:t>
            </a:r>
            <a:r>
              <a:rPr lang="en-GB" baseline="30000" dirty="0" smtClean="0"/>
              <a:t>rd</a:t>
            </a:r>
            <a:r>
              <a:rPr lang="en-GB" dirty="0" smtClean="0"/>
              <a:t> October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Athletic Pavilion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12-5pm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BBQ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SU 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Cake Stall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Face painting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DJ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Lots of great sports fixtures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Don’t bring your own alcohol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Bag checks will be done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No alcohol allowed inside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55" y="2392135"/>
            <a:ext cx="4601411" cy="306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Rainbow Laces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100 pairs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First come first 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Let Jo or Lisa know if you want some!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Take lots of pics and tweet them out!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Use @</a:t>
            </a:r>
            <a:r>
              <a:rPr lang="en-GB" dirty="0" err="1" smtClean="0"/>
              <a:t>Stonewalluk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30" y="1079778"/>
            <a:ext cx="36004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Varsity T-shirts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1" y="1814117"/>
            <a:ext cx="6726890" cy="40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9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84" y="235131"/>
            <a:ext cx="6224814" cy="62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9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Get Social!</a:t>
            </a:r>
            <a:endParaRPr lang="en-GB" dirty="0"/>
          </a:p>
        </p:txBody>
      </p:sp>
      <p:sp>
        <p:nvSpPr>
          <p:cNvPr id="4" name="AutoShape 2" descr="Image result for twitter"/>
          <p:cNvSpPr>
            <a:spLocks noGrp="1" noChangeAspect="1" noChangeArrowheads="1"/>
          </p:cNvSpPr>
          <p:nvPr>
            <p:ph type="body" sz="quarter" idx="10"/>
          </p:nvPr>
        </p:nvSpPr>
        <p:spPr bwMode="auto">
          <a:xfrm>
            <a:off x="3491079" y="2109766"/>
            <a:ext cx="10259082" cy="351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228600" lvl="1"/>
            <a:r>
              <a:rPr lang="en-GB" sz="2000" dirty="0"/>
              <a:t>@leedsvarsity18</a:t>
            </a:r>
            <a:br>
              <a:rPr lang="en-GB" sz="2000" dirty="0"/>
            </a:br>
            <a:r>
              <a:rPr lang="en-GB" sz="2000" dirty="0"/>
              <a:t>#</a:t>
            </a:r>
            <a:r>
              <a:rPr lang="en-GB" sz="2000" dirty="0" err="1"/>
              <a:t>leedsvarsity</a:t>
            </a:r>
            <a:r>
              <a:rPr lang="en-GB" sz="2000" dirty="0"/>
              <a:t> #</a:t>
            </a:r>
            <a:r>
              <a:rPr lang="en-GB" sz="2000" dirty="0" err="1"/>
              <a:t>wearyourcolours</a:t>
            </a:r>
            <a:endParaRPr lang="en-GB" sz="2000" dirty="0"/>
          </a:p>
          <a:p>
            <a:pPr marL="228600" lvl="1"/>
            <a:endParaRPr lang="en-GB" dirty="0"/>
          </a:p>
          <a:p>
            <a:pPr marL="228600" lvl="1"/>
            <a:endParaRPr lang="en-GB" dirty="0" smtClean="0"/>
          </a:p>
          <a:p>
            <a:pPr marL="228600" lvl="1"/>
            <a:endParaRPr lang="en-GB" dirty="0"/>
          </a:p>
          <a:p>
            <a:pPr marL="228600" lvl="1"/>
            <a:r>
              <a:rPr lang="en-GB" sz="2000" dirty="0"/>
              <a:t>Leeds Varsity – Beckett Fans</a:t>
            </a:r>
          </a:p>
          <a:p>
            <a:pPr marL="228600" lvl="1"/>
            <a:endParaRPr lang="en-GB" dirty="0"/>
          </a:p>
          <a:p>
            <a:pPr marL="228600" lvl="1"/>
            <a:endParaRPr lang="en-GB" dirty="0" smtClean="0"/>
          </a:p>
          <a:p>
            <a:pPr marL="228600" lvl="1"/>
            <a:r>
              <a:rPr lang="en-GB" dirty="0" smtClean="0"/>
              <a:t/>
            </a:r>
            <a:br>
              <a:rPr lang="en-GB" dirty="0" smtClean="0"/>
            </a:br>
            <a:r>
              <a:rPr lang="en-GB" sz="2000" dirty="0" err="1"/>
              <a:t>leedsvarsity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792" y="1954631"/>
            <a:ext cx="1108709" cy="1108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360" y="3260945"/>
            <a:ext cx="1135140" cy="1135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360" y="4748955"/>
            <a:ext cx="1137272" cy="113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0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Social Sport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Dan Stanley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12403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940" y="241068"/>
            <a:ext cx="10258326" cy="615142"/>
          </a:xfrm>
        </p:spPr>
        <p:txBody>
          <a:bodyPr>
            <a:normAutofit/>
          </a:bodyPr>
          <a:lstStyle/>
          <a:p>
            <a:r>
              <a:rPr lang="en-GB" dirty="0" smtClean="0"/>
              <a:t>Social Sport – Turn Up and Play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16060" t="47912" r="27623" b="9200"/>
          <a:stretch/>
        </p:blipFill>
        <p:spPr bwMode="auto">
          <a:xfrm>
            <a:off x="282633" y="1039091"/>
            <a:ext cx="10466633" cy="56277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452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Introductions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mtClean="0"/>
              <a:t>H&amp;S</a:t>
            </a:r>
            <a:endParaRPr lang="en-GB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First Aid Course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AU Exec</a:t>
            </a:r>
            <a:endParaRPr lang="en-GB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89EEB51-123F-1D4D-99A6-4978AC478EC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63" b="12463"/>
          <a:stretch/>
        </p:blipFill>
        <p:spPr/>
      </p:pic>
    </p:spTree>
    <p:extLst>
      <p:ext uri="{BB962C8B-B14F-4D97-AF65-F5344CB8AC3E}">
        <p14:creationId xmlns:p14="http://schemas.microsoft.com/office/powerpoint/2010/main" val="1147481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Social Leagues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Play </a:t>
            </a:r>
            <a:r>
              <a:rPr lang="en-GB" dirty="0"/>
              <a:t>sport for fun in a </a:t>
            </a:r>
            <a:r>
              <a:rPr lang="en-GB" dirty="0" smtClean="0"/>
              <a:t>competitive environment</a:t>
            </a:r>
            <a:r>
              <a:rPr lang="en-GB" dirty="0"/>
              <a:t>. </a:t>
            </a:r>
          </a:p>
          <a:p>
            <a:endParaRPr lang="en-GB" dirty="0" smtClean="0"/>
          </a:p>
          <a:p>
            <a:r>
              <a:rPr lang="en-GB" dirty="0" smtClean="0"/>
              <a:t>We </a:t>
            </a:r>
            <a:r>
              <a:rPr lang="en-GB" dirty="0"/>
              <a:t>offer two sports: </a:t>
            </a:r>
            <a:r>
              <a:rPr lang="en-GB" dirty="0" smtClean="0"/>
              <a:t>7-a-side football </a:t>
            </a:r>
            <a:r>
              <a:rPr lang="en-GB" dirty="0"/>
              <a:t>and netball.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All </a:t>
            </a:r>
            <a:r>
              <a:rPr lang="en-GB" dirty="0"/>
              <a:t>equipment </a:t>
            </a:r>
            <a:r>
              <a:rPr lang="en-GB" dirty="0" smtClean="0"/>
              <a:t>and officials </a:t>
            </a:r>
            <a:r>
              <a:rPr lang="en-GB" dirty="0"/>
              <a:t>are provided.</a:t>
            </a:r>
          </a:p>
          <a:p>
            <a:endParaRPr lang="en-GB" dirty="0" smtClean="0"/>
          </a:p>
          <a:p>
            <a:r>
              <a:rPr lang="en-GB" dirty="0" smtClean="0"/>
              <a:t>Teams </a:t>
            </a:r>
            <a:r>
              <a:rPr lang="en-GB" dirty="0"/>
              <a:t>can be made up from halls, </a:t>
            </a:r>
            <a:r>
              <a:rPr lang="en-GB" dirty="0" smtClean="0"/>
              <a:t>courses, societies </a:t>
            </a:r>
            <a:r>
              <a:rPr lang="en-GB" dirty="0"/>
              <a:t>or a group of </a:t>
            </a:r>
            <a:endParaRPr lang="en-GB" dirty="0" smtClean="0"/>
          </a:p>
          <a:p>
            <a:r>
              <a:rPr lang="en-GB" dirty="0" smtClean="0"/>
              <a:t>friends. </a:t>
            </a:r>
          </a:p>
          <a:p>
            <a:endParaRPr lang="en-GB" dirty="0"/>
          </a:p>
          <a:p>
            <a:r>
              <a:rPr lang="en-GB" dirty="0" smtClean="0"/>
              <a:t>From as little as £2.20 per game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33" t="31999" r="-1933" b="-612"/>
          <a:stretch/>
        </p:blipFill>
        <p:spPr>
          <a:xfrm>
            <a:off x="8118534" y="0"/>
            <a:ext cx="3181476" cy="688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185" y="476250"/>
            <a:ext cx="10258326" cy="803910"/>
          </a:xfrm>
        </p:spPr>
        <p:txBody>
          <a:bodyPr/>
          <a:lstStyle/>
          <a:p>
            <a:r>
              <a:rPr lang="en-GB" dirty="0" smtClean="0"/>
              <a:t>Lifestyle Courses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l="19943" t="20682" r="32362" b="6638"/>
          <a:stretch/>
        </p:blipFill>
        <p:spPr bwMode="auto">
          <a:xfrm>
            <a:off x="2970243" y="1459696"/>
            <a:ext cx="6429107" cy="4932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570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185" y="359872"/>
            <a:ext cx="10258326" cy="745721"/>
          </a:xfrm>
        </p:spPr>
        <p:txBody>
          <a:bodyPr>
            <a:normAutofit/>
          </a:bodyPr>
          <a:lstStyle/>
          <a:p>
            <a:r>
              <a:rPr lang="en-GB" dirty="0"/>
              <a:t>Leadership Academy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0185" y="1221971"/>
            <a:ext cx="10259082" cy="3519286"/>
          </a:xfrm>
        </p:spPr>
        <p:txBody>
          <a:bodyPr>
            <a:noAutofit/>
          </a:bodyPr>
          <a:lstStyle/>
          <a:p>
            <a:r>
              <a:rPr lang="en-GB" sz="1300" b="1" dirty="0"/>
              <a:t>Employability and leadership programme. </a:t>
            </a:r>
          </a:p>
          <a:p>
            <a:endParaRPr lang="en-GB" sz="1300" b="1" dirty="0"/>
          </a:p>
          <a:p>
            <a:r>
              <a:rPr lang="en-GB" sz="1300" b="1" dirty="0"/>
              <a:t>SPORT ACTIVATORS</a:t>
            </a:r>
            <a:endParaRPr lang="en-GB" sz="1300" dirty="0"/>
          </a:p>
          <a:p>
            <a:r>
              <a:rPr lang="en-GB" sz="1300" dirty="0"/>
              <a:t>Activators need to be committed &amp; interested in sport &amp; getting our students engaged. </a:t>
            </a:r>
          </a:p>
          <a:p>
            <a:r>
              <a:rPr lang="en-GB" sz="1300" dirty="0"/>
              <a:t>Interested in career development and enhancing their CV and employability skills. </a:t>
            </a:r>
          </a:p>
          <a:p>
            <a:r>
              <a:rPr lang="en-GB" sz="1300" dirty="0"/>
              <a:t>Activators are responsible for delivering our Social Sport programme. </a:t>
            </a:r>
          </a:p>
          <a:p>
            <a:endParaRPr lang="en-GB" sz="1300" dirty="0"/>
          </a:p>
          <a:p>
            <a:r>
              <a:rPr lang="en-GB" sz="1300" b="1" dirty="0"/>
              <a:t>COACHING SCHOLARS</a:t>
            </a:r>
            <a:endParaRPr lang="en-GB" sz="1300" dirty="0"/>
          </a:p>
          <a:p>
            <a:r>
              <a:rPr lang="en-GB" sz="1300" dirty="0"/>
              <a:t>A select number of sports coaching scholarships are available </a:t>
            </a:r>
          </a:p>
          <a:p>
            <a:r>
              <a:rPr lang="en-GB" sz="1300" dirty="0"/>
              <a:t>Delivery across our Social Sport programme, or as part of the Carnegie Junior Sports Academy. </a:t>
            </a:r>
          </a:p>
          <a:p>
            <a:r>
              <a:rPr lang="en-GB" sz="1300" dirty="0"/>
              <a:t>Must have prior experience of coaching and/or hold a coaching qualification (minimum level 1)</a:t>
            </a:r>
          </a:p>
          <a:p>
            <a:r>
              <a:rPr lang="en-GB" sz="1300" dirty="0"/>
              <a:t>Sports available include: Athletics, Tennis, Squash and American Football.</a:t>
            </a:r>
          </a:p>
          <a:p>
            <a:endParaRPr lang="en-GB" sz="1300" dirty="0"/>
          </a:p>
          <a:p>
            <a:r>
              <a:rPr lang="en-GB" sz="1300" b="1" dirty="0"/>
              <a:t>STRENGTH AND CONDITIONING INTERNS</a:t>
            </a:r>
            <a:endParaRPr lang="en-GB" sz="1300" dirty="0"/>
          </a:p>
          <a:p>
            <a:r>
              <a:rPr lang="en-GB" sz="1300" dirty="0"/>
              <a:t>Assist the delivery of S&amp;C sessions to focus sport teams, scholarship athletes &amp; TASS (Talented Athlete Scholarship Scheme) athletes supported by the university.</a:t>
            </a:r>
          </a:p>
          <a:p>
            <a:r>
              <a:rPr lang="en-GB" sz="1300" b="1" dirty="0" smtClean="0"/>
              <a:t>		Additional </a:t>
            </a:r>
            <a:r>
              <a:rPr lang="en-GB" sz="1300" b="1" dirty="0"/>
              <a:t>benefits available such as CPD financial support, kit and sports membership.</a:t>
            </a:r>
          </a:p>
        </p:txBody>
      </p:sp>
    </p:spTree>
    <p:extLst>
      <p:ext uri="{BB962C8B-B14F-4D97-AF65-F5344CB8AC3E}">
        <p14:creationId xmlns:p14="http://schemas.microsoft.com/office/powerpoint/2010/main" val="85792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Fresher’s Week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529449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Fresher’s Fair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Wednesday 19</a:t>
            </a:r>
            <a:r>
              <a:rPr lang="en-GB" baseline="30000" dirty="0"/>
              <a:t>th</a:t>
            </a:r>
            <a:r>
              <a:rPr lang="en-GB" dirty="0"/>
              <a:t> September</a:t>
            </a:r>
          </a:p>
          <a:p>
            <a:r>
              <a:rPr lang="en-GB" dirty="0"/>
              <a:t>10am – 4pm</a:t>
            </a:r>
          </a:p>
          <a:p>
            <a:r>
              <a:rPr lang="en-GB" dirty="0"/>
              <a:t>Green Hall</a:t>
            </a:r>
          </a:p>
          <a:p>
            <a:r>
              <a:rPr lang="en-GB" dirty="0"/>
              <a:t>You must be set up for 9.30am</a:t>
            </a:r>
          </a:p>
          <a:p>
            <a:r>
              <a:rPr lang="en-GB" dirty="0"/>
              <a:t>Check out the hints and tips in your handbook</a:t>
            </a:r>
          </a:p>
          <a:p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5" r="33025"/>
          <a:stretch>
            <a:fillRect/>
          </a:stretch>
        </p:blipFill>
        <p:spPr>
          <a:xfrm>
            <a:off x="7535863" y="0"/>
            <a:ext cx="4656137" cy="6858000"/>
          </a:xfrm>
        </p:spPr>
      </p:pic>
    </p:spTree>
    <p:extLst>
      <p:ext uri="{BB962C8B-B14F-4D97-AF65-F5344CB8AC3E}">
        <p14:creationId xmlns:p14="http://schemas.microsoft.com/office/powerpoint/2010/main" val="31839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Fresher’s Fair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GDPR </a:t>
            </a:r>
          </a:p>
          <a:p>
            <a:pPr marL="342900" indent="-342900">
              <a:buFontTx/>
              <a:buChar char="-"/>
            </a:pPr>
            <a:r>
              <a:rPr lang="en-GB" dirty="0"/>
              <a:t>Only collect what is </a:t>
            </a:r>
            <a:r>
              <a:rPr lang="en-GB" dirty="0" smtClean="0"/>
              <a:t>needed – what do you actually need?</a:t>
            </a:r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/>
              <a:t>It can only be used for the purpose collected (i.e. for inviting to your club)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You </a:t>
            </a:r>
            <a:r>
              <a:rPr lang="en-GB" dirty="0"/>
              <a:t>must store data securely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Do </a:t>
            </a:r>
            <a:r>
              <a:rPr lang="en-GB" dirty="0"/>
              <a:t>not share data with third parties (i.e. sponsors, NGBs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</a:p>
          <a:p>
            <a:pPr marL="342900" indent="-342900">
              <a:buFontTx/>
              <a:buChar char="-"/>
            </a:pPr>
            <a:r>
              <a:rPr lang="en-GB" dirty="0" smtClean="0"/>
              <a:t>It </a:t>
            </a:r>
            <a:r>
              <a:rPr lang="en-GB" dirty="0"/>
              <a:t>must be destroyed after use and kept no longer than </a:t>
            </a:r>
            <a:r>
              <a:rPr lang="en-GB" dirty="0" smtClean="0"/>
              <a:t>necessary</a:t>
            </a:r>
          </a:p>
          <a:p>
            <a:pPr marL="342900" indent="-342900">
              <a:buFontTx/>
              <a:buChar char="-"/>
            </a:pPr>
            <a:endParaRPr lang="en-GB" dirty="0"/>
          </a:p>
          <a:p>
            <a:r>
              <a:rPr lang="en-GB" b="1" dirty="0" smtClean="0"/>
              <a:t>If you have any questions or concerns please speak to the Sports Office</a:t>
            </a: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4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Mini – Fresher’s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When: Monday 24</a:t>
            </a:r>
            <a:r>
              <a:rPr lang="en-GB" baseline="30000" dirty="0" smtClean="0"/>
              <a:t>th</a:t>
            </a:r>
            <a:r>
              <a:rPr lang="en-GB" dirty="0" smtClean="0"/>
              <a:t> September – 6-8pm</a:t>
            </a:r>
          </a:p>
          <a:p>
            <a:r>
              <a:rPr lang="en-GB" dirty="0" smtClean="0"/>
              <a:t>Where: The Vault, </a:t>
            </a:r>
            <a:r>
              <a:rPr lang="en-GB" dirty="0" err="1" smtClean="0"/>
              <a:t>Kirkstall</a:t>
            </a:r>
            <a:r>
              <a:rPr lang="en-GB" dirty="0" smtClean="0"/>
              <a:t> Brewery</a:t>
            </a:r>
          </a:p>
          <a:p>
            <a:endParaRPr lang="en-GB" dirty="0"/>
          </a:p>
          <a:p>
            <a:r>
              <a:rPr lang="en-GB" dirty="0" smtClean="0"/>
              <a:t>Contact Lisa to reserve a space!</a:t>
            </a:r>
          </a:p>
        </p:txBody>
      </p:sp>
    </p:spTree>
    <p:extLst>
      <p:ext uri="{BB962C8B-B14F-4D97-AF65-F5344CB8AC3E}">
        <p14:creationId xmlns:p14="http://schemas.microsoft.com/office/powerpoint/2010/main" val="2316546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6205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r="2429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Trials &amp; Tasters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Please ensure your trials and tasters are listed on the pack issued to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If not – email </a:t>
            </a:r>
            <a:r>
              <a:rPr lang="da-DK" dirty="0" smtClean="0">
                <a:hlinkClick r:id="rId5"/>
              </a:rPr>
              <a:t>lisa.mccormick@leedsbeckett.ac.uk</a:t>
            </a:r>
            <a:r>
              <a:rPr lang="da-DK" dirty="0" smtClean="0"/>
              <a:t> ASAP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smtClean="0"/>
              <a:t>All </a:t>
            </a:r>
            <a:r>
              <a:rPr lang="da-DK" u="sng" dirty="0" smtClean="0"/>
              <a:t>taster</a:t>
            </a:r>
            <a:r>
              <a:rPr lang="da-DK" dirty="0" smtClean="0"/>
              <a:t> sessions will be listed on the SU GIAG website.</a:t>
            </a: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399717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Breakouts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Group 1 – Competition &amp; Events  - Caedmon G13</a:t>
            </a:r>
          </a:p>
          <a:p>
            <a:r>
              <a:rPr lang="en-GB" dirty="0" smtClean="0"/>
              <a:t>Group 2 – Finance, Transport &amp; </a:t>
            </a:r>
            <a:r>
              <a:rPr lang="en-GB" dirty="0" err="1" smtClean="0"/>
              <a:t>Accom</a:t>
            </a:r>
            <a:r>
              <a:rPr lang="en-GB" dirty="0" smtClean="0"/>
              <a:t> – Macaulay G11</a:t>
            </a:r>
          </a:p>
          <a:p>
            <a:r>
              <a:rPr lang="en-GB" dirty="0" smtClean="0"/>
              <a:t>Group 3 – Club Promotion – Caedmon 124</a:t>
            </a:r>
          </a:p>
          <a:p>
            <a:r>
              <a:rPr lang="en-GB" dirty="0" smtClean="0"/>
              <a:t>Group 4 – Club Development Mark – Caedmon G05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118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DBB69E-9CA7-9841-B1D7-9DE2549259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Memberships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F73DD2F-6605-7542-8FFB-4550659CEA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756" b="23756"/>
          <a:stretch/>
        </p:blipFill>
        <p:spPr/>
      </p:pic>
    </p:spTree>
    <p:extLst>
      <p:ext uri="{BB962C8B-B14F-4D97-AF65-F5344CB8AC3E}">
        <p14:creationId xmlns:p14="http://schemas.microsoft.com/office/powerpoint/2010/main" val="1927194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662"/>
            <a:ext cx="9144000" cy="672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11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319B706-A5E7-9747-A39B-6BF3C8064F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72" b="12472"/>
          <a:stretch/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DC1D077-313D-D943-9CDF-3B4D62D809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32" b="12532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Memberships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/>
              <a:t>All </a:t>
            </a:r>
            <a:r>
              <a:rPr lang="da-DK" sz="2100" b="1" dirty="0"/>
              <a:t>1st year Undergraduates </a:t>
            </a:r>
            <a:r>
              <a:rPr lang="da-DK" sz="2100" dirty="0"/>
              <a:t>get a free Active Beckett Plus Membership!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/>
              <a:t>It’s just £108 for 1st year’s to upgrade to an AU Membership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/>
              <a:t>Access sessions via reception or using the quick scan machines in reception (HC only).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/>
              <a:t>Please do regular membership checks – everyone should have a ticket.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/>
              <a:t>We will do spot checks throughout the year.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100" dirty="0"/>
              <a:t>REMEMBER – it’s in your interest to have a full membership!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320683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319B706-A5E7-9747-A39B-6BF3C8064F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72" b="12472"/>
          <a:stretch/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DC1D077-313D-D943-9CDF-3B4D62D809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32" b="12532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Membership – what it includes . . 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 smtClean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 txBox="1">
            <a:spLocks/>
          </p:cNvSpPr>
          <p:nvPr/>
        </p:nvSpPr>
        <p:spPr>
          <a:xfrm>
            <a:off x="6248091" y="2066146"/>
            <a:ext cx="4136880" cy="4051625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Essential kit or equipment items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BUCS or authorised Non-BUCS entry fees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NGB affiliations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Transport to away fixtures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Coaching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Strength and conditioning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Training costs (pitch/ venue hire)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Priority use of University sports facilities – 68% of all bookable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Accommodation subsidies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Classroom access for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Medical Insurance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Staffing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187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3" b="1465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nimal with bandages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4" b="149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Insurance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All paid AU members are covered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Helps to cover cost of loss of earnings, hospital stays, study issues relating to an injury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Need medical proof of injury to claim.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To claim or for questions please speak to a member of the Sports Office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smtClean="0"/>
              <a:t>PLEASE SHARE THIS INFORMATION WITH YOUR MEMBERS!!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175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7C957B-E6EB-6649-BB5A-969F41EEE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Varsity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6" y="1234379"/>
            <a:ext cx="5101107" cy="510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74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7C957B-E6EB-6649-BB5A-969F41EEE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We’ve got the South Stand back!!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6F3CF7-0A25-7142-9BE8-F1EBB011DC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3</a:t>
            </a:r>
            <a:r>
              <a:rPr lang="en-GB" sz="2200" baseline="30000" dirty="0"/>
              <a:t>rd</a:t>
            </a:r>
            <a:r>
              <a:rPr lang="en-GB" sz="2200" dirty="0"/>
              <a:t> October, KO 7pm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5000 tickets, all standing!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Buy from sports office or online via </a:t>
            </a:r>
            <a:endParaRPr lang="en-GB" sz="2200" dirty="0" smtClean="0"/>
          </a:p>
          <a:p>
            <a:pPr>
              <a:lnSpc>
                <a:spcPct val="110000"/>
              </a:lnSpc>
            </a:pPr>
            <a:r>
              <a:rPr lang="en-GB" sz="2200" dirty="0"/>
              <a:t>	</a:t>
            </a:r>
            <a:r>
              <a:rPr lang="en-GB" sz="2200" dirty="0" smtClean="0"/>
              <a:t>www.leedsvarsity.com</a:t>
            </a:r>
            <a:endParaRPr lang="en-GB" sz="2200" dirty="0"/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Rugby Tickets £15, </a:t>
            </a:r>
            <a:r>
              <a:rPr lang="en-GB" sz="2200" dirty="0" err="1" smtClean="0"/>
              <a:t>Afterparty</a:t>
            </a:r>
            <a:r>
              <a:rPr lang="en-GB" sz="2200" dirty="0" smtClean="0"/>
              <a:t> </a:t>
            </a:r>
            <a:r>
              <a:rPr lang="en-GB" sz="2200" dirty="0"/>
              <a:t>(</a:t>
            </a:r>
            <a:r>
              <a:rPr lang="en-GB" sz="2200" dirty="0" err="1"/>
              <a:t>Pryzm</a:t>
            </a:r>
            <a:r>
              <a:rPr lang="en-GB" sz="2200" dirty="0"/>
              <a:t>) £5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Black cards don’t work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200" dirty="0"/>
              <a:t>Club Officers can get yours today!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213" y="2166296"/>
            <a:ext cx="4992627" cy="33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6435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BU 2018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753BBD"/>
      </a:accent1>
      <a:accent2>
        <a:srgbClr val="9161CA"/>
      </a:accent2>
      <a:accent3>
        <a:srgbClr val="AC89D7"/>
      </a:accent3>
      <a:accent4>
        <a:srgbClr val="C8B1E5"/>
      </a:accent4>
      <a:accent5>
        <a:srgbClr val="FCE300"/>
      </a:accent5>
      <a:accent6>
        <a:srgbClr val="05C3DE"/>
      </a:accent6>
      <a:hlink>
        <a:srgbClr val="FF585D"/>
      </a:hlink>
      <a:folHlink>
        <a:srgbClr val="00C3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1197</TotalTime>
  <Words>773</Words>
  <Application>Microsoft Office PowerPoint</Application>
  <PresentationFormat>Widescreen</PresentationFormat>
  <Paragraphs>191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1_Office Theme</vt:lpstr>
      <vt:lpstr>Club Officer Training - Part 2</vt:lpstr>
      <vt:lpstr>Welcome!</vt:lpstr>
      <vt:lpstr>Memberships</vt:lpstr>
      <vt:lpstr>PowerPoint Presentation</vt:lpstr>
      <vt:lpstr>Memberships</vt:lpstr>
      <vt:lpstr>Membership – what it includes . . .</vt:lpstr>
      <vt:lpstr>Insurance</vt:lpstr>
      <vt:lpstr>Varsity</vt:lpstr>
      <vt:lpstr>We’ve got the South Stand back!!</vt:lpstr>
      <vt:lpstr>Important things to remember!</vt:lpstr>
      <vt:lpstr>Varsity Futsal</vt:lpstr>
      <vt:lpstr>Varsity Openers</vt:lpstr>
      <vt:lpstr>Varsity Festival, 3rd October</vt:lpstr>
      <vt:lpstr>Rainbow Laces</vt:lpstr>
      <vt:lpstr>Varsity T-shirts</vt:lpstr>
      <vt:lpstr>PowerPoint Presentation</vt:lpstr>
      <vt:lpstr>Get Social!</vt:lpstr>
      <vt:lpstr>Social Sport</vt:lpstr>
      <vt:lpstr>Social Sport – Turn Up and Play</vt:lpstr>
      <vt:lpstr>Social Leagues</vt:lpstr>
      <vt:lpstr>Lifestyle Courses</vt:lpstr>
      <vt:lpstr>Leadership Academy</vt:lpstr>
      <vt:lpstr>Fresher’s Week</vt:lpstr>
      <vt:lpstr>Fresher’s Fair</vt:lpstr>
      <vt:lpstr>Fresher’s Fair</vt:lpstr>
      <vt:lpstr>Mini – Fresher’s</vt:lpstr>
      <vt:lpstr>Trials &amp; Tasters </vt:lpstr>
      <vt:lpstr>Breakouts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Stanley, Daniel</cp:lastModifiedBy>
  <cp:revision>13</cp:revision>
  <dcterms:created xsi:type="dcterms:W3CDTF">2018-08-09T13:59:43Z</dcterms:created>
  <dcterms:modified xsi:type="dcterms:W3CDTF">2018-09-14T10:48:25Z</dcterms:modified>
</cp:coreProperties>
</file>