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handoutMasterIdLst>
    <p:handoutMasterId r:id="rId11"/>
  </p:handoutMasterIdLst>
  <p:sldIdLst>
    <p:sldId id="265" r:id="rId2"/>
    <p:sldId id="264" r:id="rId3"/>
    <p:sldId id="257" r:id="rId4"/>
    <p:sldId id="263" r:id="rId5"/>
    <p:sldId id="262" r:id="rId6"/>
    <p:sldId id="266" r:id="rId7"/>
    <p:sldId id="267" r:id="rId8"/>
    <p:sldId id="268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BFCF23-3B69-468F-B69F-88F6DE6A72F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6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BBE6BF-C811-45BB-8BA9-22EFF2B83FFA}" type="datetime1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5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Rectangle 35"/>
          <p:cNvSpPr/>
          <p:nvPr userDrawn="1"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41C5-B5F2-469F-BA25-292CFCDAF6E0}" type="datetime1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85FE-5443-4629-8A1C-6F6EA57CBD60}" type="datetime1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362CC-4597-4E8E-AFE5-237B3DA1FF07}" type="datetime1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F63988-78D4-46C4-B808-1786C6A42859}" type="datetime1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2C1EE-CCC0-4F27-8918-BF938AC1419F}" type="datetime1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A0C48B-9D86-4C33-9BD3-2929B1D74E3D}" type="datetime1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7B711C-F9D6-42CE-B848-D107B7756573}" type="datetime1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4C1EAC44-87EE-4E25-9BCB-D1B8F4FDD9D1}" type="datetime1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8E44B9-3FFE-4574-9630-3E5A6F960186}" type="datetime1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92-7803-4716-B969-A5873965FF8A}" type="datetime1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FD004168-AADC-4457-9784-543656FEE4FC}" type="datetime1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9769F-5323-41E2-83BB-AE69BEBF5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451000"/>
          </a:xfrm>
        </p:spPr>
        <p:txBody>
          <a:bodyPr>
            <a:normAutofit/>
          </a:bodyPr>
          <a:lstStyle/>
          <a:p>
            <a:r>
              <a:rPr lang="en-GB" sz="2800" dirty="0"/>
              <a:t>Non-Medical Prescribing Programme - NMC Requirement -</a:t>
            </a:r>
            <a:br>
              <a:rPr lang="en-GB" sz="2800" dirty="0"/>
            </a:br>
            <a:r>
              <a:rPr lang="en-GB" sz="2800" dirty="0"/>
              <a:t>Royal Pharmaceutical Society (2016) - </a:t>
            </a:r>
            <a:br>
              <a:rPr lang="en-GB" sz="2800" dirty="0"/>
            </a:br>
            <a:r>
              <a:rPr lang="en-GB" sz="2800" dirty="0"/>
              <a:t>A Competency Framework for All Prescribers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3E2F8-9B4C-4167-B3BA-7546D3C6C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413" y="1772816"/>
            <a:ext cx="9472824" cy="4399384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Assess the patient </a:t>
            </a:r>
          </a:p>
          <a:p>
            <a:pPr marL="342900" indent="-342900"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Consider the options </a:t>
            </a:r>
          </a:p>
          <a:p>
            <a:pPr marL="342900" indent="-342900"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Reach a shared decision </a:t>
            </a:r>
          </a:p>
          <a:p>
            <a:pPr marL="342900" indent="-342900"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Prescribe </a:t>
            </a:r>
          </a:p>
          <a:p>
            <a:pPr marL="342900" indent="-342900"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Provide information </a:t>
            </a:r>
          </a:p>
          <a:p>
            <a:pPr marL="342900" indent="-342900">
              <a:buFont typeface="Euphemia" pitchFamily="34" charset="0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Monitor and review </a:t>
            </a:r>
          </a:p>
          <a:p>
            <a:pPr marL="342900" indent="-342900">
              <a:buFont typeface="Euphemia" pitchFamily="34" charset="0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Prescribe safely. </a:t>
            </a:r>
          </a:p>
          <a:p>
            <a:pPr marL="342900" indent="-342900">
              <a:buFont typeface="Euphemia" pitchFamily="34" charset="0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Prescribe professionally </a:t>
            </a:r>
          </a:p>
          <a:p>
            <a:pPr marL="342900" indent="-342900">
              <a:buFont typeface="Euphemia" pitchFamily="34" charset="0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Improve prescribing practice </a:t>
            </a:r>
          </a:p>
          <a:p>
            <a:pPr marL="342900" indent="-342900">
              <a:buFont typeface="Euphemia" pitchFamily="34" charset="0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Prescribe as part of a team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17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2B07E-1325-4FB1-8B75-4E0CB0486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3" y="548680"/>
            <a:ext cx="9472824" cy="1080120"/>
          </a:xfrm>
        </p:spPr>
        <p:txBody>
          <a:bodyPr>
            <a:normAutofit/>
          </a:bodyPr>
          <a:lstStyle/>
          <a:p>
            <a:r>
              <a:rPr lang="en-GB" dirty="0"/>
              <a:t>Non-Medical Prescribing Programme - </a:t>
            </a:r>
            <a:br>
              <a:rPr lang="en-GB" dirty="0"/>
            </a:br>
            <a:r>
              <a:rPr lang="en-GB" dirty="0"/>
              <a:t>Assessment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760E-FB2C-49F9-81C2-524C41DB4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413" y="2204864"/>
            <a:ext cx="9472824" cy="39673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600" dirty="0"/>
              <a:t>Drug Dosage Calculation Exam – 100%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600" dirty="0"/>
              <a:t>Pharmacology Exam – 80%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600" dirty="0" err="1"/>
              <a:t>PebblePad</a:t>
            </a:r>
            <a:r>
              <a:rPr lang="en-GB" sz="3600" dirty="0"/>
              <a:t> Portfolio of Learning – 40%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600" dirty="0"/>
              <a:t>Systematic Examination of Practice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600" dirty="0"/>
              <a:t>Ninety Hours of Prescribing Related Practice</a:t>
            </a:r>
          </a:p>
        </p:txBody>
      </p:sp>
    </p:spTree>
    <p:extLst>
      <p:ext uri="{BB962C8B-B14F-4D97-AF65-F5344CB8AC3E}">
        <p14:creationId xmlns:p14="http://schemas.microsoft.com/office/powerpoint/2010/main" val="419506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548681"/>
            <a:ext cx="8329031" cy="1152128"/>
          </a:xfrm>
        </p:spPr>
        <p:txBody>
          <a:bodyPr/>
          <a:lstStyle/>
          <a:p>
            <a:r>
              <a:rPr lang="en-US" sz="4800" dirty="0"/>
              <a:t>NMC – Working Together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1988840"/>
            <a:ext cx="7516442" cy="3888431"/>
          </a:xfrm>
        </p:spPr>
        <p:txBody>
          <a:bodyPr>
            <a:normAutofit/>
          </a:bodyPr>
          <a:lstStyle/>
          <a:p>
            <a:pPr algn="l"/>
            <a:r>
              <a:rPr lang="en-GB" sz="4000" b="0" i="0" u="none" strike="noStrike" baseline="0" dirty="0">
                <a:latin typeface="FoundryMonolineOT2-Regular"/>
              </a:rPr>
              <a:t>The NMC clearly indicates that Educational Institutions and Practice Learning Partners should provide “the flexibility to develop innovative approaches to nursing and midwifery education”.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24F14-A0C1-48E6-A056-AC3FE322B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1018952"/>
          </a:xfrm>
        </p:spPr>
        <p:txBody>
          <a:bodyPr/>
          <a:lstStyle/>
          <a:p>
            <a:r>
              <a:rPr lang="en-GB" dirty="0"/>
              <a:t>NMC - Role of the PA in Non-Medical Prescribing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6A773-848D-49B9-A579-22B1867F3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413" y="1988840"/>
            <a:ext cx="9472824" cy="418336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0" i="0" u="none" strike="noStrike" baseline="0" dirty="0">
                <a:latin typeface="FoundryMonoline-Regular"/>
              </a:rPr>
              <a:t>Assess the student’s suitability for award based on the successful completion of a period of practice based learning relevant to their field of prescribing practice and having addressed the ten key skill areas necessary to meet the RPS (2016) Single Competency Framework.</a:t>
            </a:r>
          </a:p>
        </p:txBody>
      </p:sp>
    </p:spTree>
    <p:extLst>
      <p:ext uri="{BB962C8B-B14F-4D97-AF65-F5344CB8AC3E}">
        <p14:creationId xmlns:p14="http://schemas.microsoft.com/office/powerpoint/2010/main" val="15213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27DF1-B0D1-4137-AA82-FF2631441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3" y="476672"/>
            <a:ext cx="9472824" cy="1008112"/>
          </a:xfrm>
        </p:spPr>
        <p:txBody>
          <a:bodyPr/>
          <a:lstStyle/>
          <a:p>
            <a:r>
              <a:rPr lang="en-GB" dirty="0"/>
              <a:t>RPS (2019) -  PA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D5D4D-3814-4521-89F5-86DCF14F7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413" y="2204864"/>
            <a:ext cx="9472824" cy="396733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200" b="0" i="0" u="none" strike="noStrike" baseline="0" dirty="0">
                <a:solidFill>
                  <a:srgbClr val="1C2244"/>
                </a:solidFill>
                <a:latin typeface="Poppins-Light"/>
              </a:rPr>
              <a:t>“To oversee, support and assess the competence of non-medical prescribing trainees, in collaboration with academic and workplace partners, during the period of learning in practice”.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6566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87868-FE69-4F0A-A9D3-6F2C34B8A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1018952"/>
          </a:xfrm>
        </p:spPr>
        <p:txBody>
          <a:bodyPr/>
          <a:lstStyle/>
          <a:p>
            <a:r>
              <a:rPr lang="en-GB" dirty="0"/>
              <a:t>Titles – PA and PS are NMC only!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46943-CFA4-4026-8396-9A69DBEE5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Designated Medical Practitioner - no </a:t>
            </a:r>
            <a:r>
              <a:rPr lang="en-GB" sz="2400"/>
              <a:t>longer exists!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Practice Assessor - supports, advises and does the signing off.</a:t>
            </a:r>
          </a:p>
          <a:p>
            <a:pPr marL="0" indent="0">
              <a:buNone/>
            </a:pPr>
            <a:r>
              <a:rPr lang="en-GB" sz="2400" dirty="0"/>
              <a:t>Practice Supervisor - supports, advises and acts as a sounding board.</a:t>
            </a:r>
          </a:p>
          <a:p>
            <a:pPr marL="0" indent="0">
              <a:buNone/>
            </a:pPr>
            <a:r>
              <a:rPr lang="en-GB" sz="2400" dirty="0"/>
              <a:t>DPP – Designated Prescribing Practitioner (</a:t>
            </a:r>
            <a:r>
              <a:rPr lang="en-GB" sz="2400" dirty="0">
                <a:solidFill>
                  <a:srgbClr val="FF0000"/>
                </a:solidFill>
              </a:rPr>
              <a:t>PA and PS all rolled into one for HCPC Registrants, Pharmacist Registrants and Optometrist Registrants</a:t>
            </a:r>
            <a:r>
              <a:rPr lang="en-GB" sz="2400" dirty="0"/>
              <a:t>).</a:t>
            </a:r>
          </a:p>
          <a:p>
            <a:pPr marL="0" indent="0">
              <a:buNone/>
            </a:pPr>
            <a:r>
              <a:rPr lang="en-GB" sz="2400" dirty="0" err="1"/>
              <a:t>Buddie</a:t>
            </a:r>
            <a:r>
              <a:rPr lang="en-GB" sz="2400" dirty="0"/>
              <a:t> Mentors - as many as you want - informally supporting the student/trainee in any way that is helpful (PA and/or PS should be told about them). Useful in completing the 90 hours of practice.</a:t>
            </a:r>
          </a:p>
          <a:p>
            <a:pPr marL="0" indent="0">
              <a:buNone/>
            </a:pPr>
            <a:r>
              <a:rPr lang="en-GB" sz="2400" dirty="0"/>
              <a:t>Academic Assessor – appropriately qualified/experienced higher education academic member of staff acting as tutor for the student/trainee.</a:t>
            </a:r>
          </a:p>
        </p:txBody>
      </p:sp>
    </p:spTree>
    <p:extLst>
      <p:ext uri="{BB962C8B-B14F-4D97-AF65-F5344CB8AC3E}">
        <p14:creationId xmlns:p14="http://schemas.microsoft.com/office/powerpoint/2010/main" val="149160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11DD5-F6F3-42A7-91A3-95678C1A3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523008"/>
          </a:xfrm>
        </p:spPr>
        <p:txBody>
          <a:bodyPr/>
          <a:lstStyle/>
          <a:p>
            <a:r>
              <a:rPr lang="en-GB" dirty="0"/>
              <a:t>PA/PS/DPP key areas for providing support – </a:t>
            </a:r>
            <a:br>
              <a:rPr lang="en-GB" dirty="0"/>
            </a:br>
            <a:r>
              <a:rPr lang="en-GB" dirty="0"/>
              <a:t>from RPS (2019) DPP Competency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29811-1E09-46CD-A0AA-7BE4C4E0B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413" y="2060848"/>
            <a:ext cx="9472824" cy="4111352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1C2244"/>
                </a:solidFill>
                <a:latin typeface="Poppins-Light"/>
              </a:rPr>
              <a:t>Personal characteristics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1C2244"/>
                </a:solidFill>
                <a:latin typeface="Poppins-Light"/>
              </a:rPr>
              <a:t>Professional skills and knowledge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1C2244"/>
                </a:solidFill>
                <a:latin typeface="Poppins-Light"/>
              </a:rPr>
              <a:t>Teaching and training skills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b="0" i="0" u="none" strike="noStrike" baseline="0" dirty="0">
                <a:latin typeface="Poppins-Light"/>
              </a:rPr>
              <a:t>Working in partnership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b="0" i="0" u="none" strike="noStrike" baseline="0" dirty="0">
                <a:latin typeface="Poppins-Light"/>
              </a:rPr>
              <a:t>Prioritising patient care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b="0" i="0" u="none" strike="noStrike" baseline="0" dirty="0">
                <a:latin typeface="Poppins-Light"/>
                <a:cs typeface="Poppins Light" panose="020B0502040204020203" pitchFamily="2" charset="0"/>
              </a:rPr>
              <a:t>Developing in the role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b="0" i="0" u="none" strike="noStrike" baseline="0" dirty="0">
                <a:latin typeface="Poppins-Light"/>
              </a:rPr>
              <a:t>Learning environment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b="0" i="0" u="none" strike="noStrike" baseline="0" dirty="0">
                <a:latin typeface="Poppins-Light"/>
              </a:rPr>
              <a:t>Governance</a:t>
            </a:r>
            <a:endParaRPr lang="en-GB" sz="1800" dirty="0">
              <a:latin typeface="Poppins-Light"/>
              <a:cs typeface="Poppins Light" panose="020B05020402040202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13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0C203-80FE-4785-AEAF-D8DCB26D2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874935"/>
          </a:xfrm>
        </p:spPr>
        <p:txBody>
          <a:bodyPr/>
          <a:lstStyle/>
          <a:p>
            <a:r>
              <a:rPr lang="en-GB" dirty="0"/>
              <a:t>Key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0B1B5-A08D-4DCE-A71E-AEC14A1BC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413" y="1340768"/>
            <a:ext cx="9472824" cy="48314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Royal Pharmaceutical Society (RPS 2016) A Competency Framework for All Prescribers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Royal Pharmaceutical Society (RPS 2019) A Competency Framework for Designated Prescribing Practitioners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NMC (2018 - introduced 2020) Part 2: Standards for student supervision and assessment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NMC (2018 – introduced 2020) Part 3: Standards for prescribing programmes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NICE (2015) Medicines Optimisation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[Royal Pharmaceutical Society (RPS 2021) A Competency Framework for All Prescribers – </a:t>
            </a:r>
            <a:r>
              <a:rPr lang="en-GB" sz="2400" dirty="0">
                <a:solidFill>
                  <a:srgbClr val="FF0000"/>
                </a:solidFill>
              </a:rPr>
              <a:t>this can be safely ignored until September 2022</a:t>
            </a:r>
            <a:r>
              <a:rPr lang="en-GB" sz="2400" dirty="0"/>
              <a:t>]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578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harmacy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armacy design slides.potx" id="{BDD4D5A3-0C20-4887-95F2-BFAB47634035}" vid="{397845B7-7EB0-4CC3-ABEB-6754AD0875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Pharmacy design slides</Template>
  <TotalTime>115</TotalTime>
  <Words>471</Words>
  <Application>Microsoft Office PowerPoint</Application>
  <PresentationFormat>Custom</PresentationFormat>
  <Paragraphs>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Euphemia</vt:lpstr>
      <vt:lpstr>FoundryMonolineOT2-Regular</vt:lpstr>
      <vt:lpstr>FoundryMonoline-Regular</vt:lpstr>
      <vt:lpstr>Franklin Gothic Book</vt:lpstr>
      <vt:lpstr>Gill Sans Std Light</vt:lpstr>
      <vt:lpstr>Poppins-Light</vt:lpstr>
      <vt:lpstr>Wingdings</vt:lpstr>
      <vt:lpstr>Pharmacy design template</vt:lpstr>
      <vt:lpstr>Non-Medical Prescribing Programme - NMC Requirement - Royal Pharmaceutical Society (2016) -  A Competency Framework for All Prescribers </vt:lpstr>
      <vt:lpstr>Non-Medical Prescribing Programme -  Assessment Strategies</vt:lpstr>
      <vt:lpstr>NMC – Working Together</vt:lpstr>
      <vt:lpstr>NMC - Role of the PA in Non-Medical Prescribing</vt:lpstr>
      <vt:lpstr>RPS (2019) -  PA role</vt:lpstr>
      <vt:lpstr>Titles – PA and PS are NMC only!</vt:lpstr>
      <vt:lpstr>PA/PS/DPP key areas for providing support –  from RPS (2019) DPP Competency Framework</vt:lpstr>
      <vt:lpstr>Key Documents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McEwan, Andrew</dc:creator>
  <cp:lastModifiedBy>McEwan, Andrew</cp:lastModifiedBy>
  <cp:revision>16</cp:revision>
  <dcterms:created xsi:type="dcterms:W3CDTF">2021-11-02T10:37:34Z</dcterms:created>
  <dcterms:modified xsi:type="dcterms:W3CDTF">2021-11-02T12:45:53Z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