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0"/>
  </p:notesMasterIdLst>
  <p:sldIdLst>
    <p:sldId id="256" r:id="rId2"/>
    <p:sldId id="258" r:id="rId3"/>
    <p:sldId id="327" r:id="rId4"/>
    <p:sldId id="264" r:id="rId5"/>
    <p:sldId id="257" r:id="rId6"/>
    <p:sldId id="260" r:id="rId7"/>
    <p:sldId id="266" r:id="rId8"/>
    <p:sldId id="268" r:id="rId9"/>
    <p:sldId id="270" r:id="rId10"/>
    <p:sldId id="262" r:id="rId11"/>
    <p:sldId id="261" r:id="rId12"/>
    <p:sldId id="272" r:id="rId13"/>
    <p:sldId id="337" r:id="rId14"/>
    <p:sldId id="339" r:id="rId15"/>
    <p:sldId id="342" r:id="rId16"/>
    <p:sldId id="343" r:id="rId17"/>
    <p:sldId id="340" r:id="rId18"/>
    <p:sldId id="34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/>
    <p:restoredTop sz="94830"/>
  </p:normalViewPr>
  <p:slideViewPr>
    <p:cSldViewPr snapToGrid="0">
      <p:cViewPr varScale="1">
        <p:scale>
          <a:sx n="121" d="100"/>
          <a:sy n="121" d="100"/>
        </p:scale>
        <p:origin x="9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E5390-20A0-9444-9E96-EAC12B4673AF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135FF-1741-164C-80CB-982E39FE3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1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35FF-1741-164C-80CB-982E39FE39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0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Neurodiversity can encompass a wide range of neurological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315D5-FEFD-4F78-B421-A246A63A39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5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35FF-1741-164C-80CB-982E39FE39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35FF-1741-164C-80CB-982E39FE39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315D5-FEFD-4F78-B421-A246A63A39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722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35FF-1741-164C-80CB-982E39FE39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03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751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Consider also past experiences </a:t>
            </a:r>
            <a:endParaRPr lang="en-US" dirty="0">
              <a:latin typeface="Corbel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Double empathy and relating to/ communicating with those who are autistic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GB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6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8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38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only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eader white_2016_no shadow_widescree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1999" cy="1349248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5450" y="219075"/>
            <a:ext cx="9182100" cy="995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DA0042"/>
                </a:solidFill>
                <a:latin typeface="Montserrat ExtraBold" panose="00000900000000000000" pitchFamily="2" charset="0"/>
              </a:defRPr>
            </a:lvl1pPr>
            <a:lvl2pPr marL="457200" indent="0"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slide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24050" y="1628775"/>
            <a:ext cx="7683500" cy="413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Public Sans Light" pitchFamily="2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body copy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2"/>
          <a:stretch/>
        </p:blipFill>
        <p:spPr>
          <a:xfrm>
            <a:off x="9885923" y="157656"/>
            <a:ext cx="2027700" cy="76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7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7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8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3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3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8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1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v.uk/access-to-wor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360080X.2023.2180168" TargetMode="External"/><Relationship Id="rId2" Type="http://schemas.openxmlformats.org/officeDocument/2006/relationships/hyperlink" Target="https://doi.org/10.1080/09687599.2021.196554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389/fpsyg.2023.109329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n.org.uk/get-help/member-support-services/peer-support-services/neurodiversity-guidance" TargetMode="External"/><Relationship Id="rId2" Type="http://schemas.openxmlformats.org/officeDocument/2006/relationships/hyperlink" Target="http://webarchive.nationalarchives.gov.uk/20130401151715/https:/www.education.gov.uk/publications/eOrderingDownload/00659-2009DOM-E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rcn.org.uk/Professional-Development/publications/neurodiversity-guidance-uk-pub-010-15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rcn.org.uk/get-help/member-support-services/peer-support-services/neurodiversity-guidance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F049F8-87E1-403E-2A50-2F4544BF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ector background of vibrant colours splashing">
            <a:extLst>
              <a:ext uri="{FF2B5EF4-FFF2-40B4-BE49-F238E27FC236}">
                <a16:creationId xmlns:a16="http://schemas.microsoft.com/office/drawing/2014/main" id="{EA673CAC-900A-6D3D-E369-FFB522F4B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79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29B6E1-6E86-A1A0-2491-E5B84B3AA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H="1">
            <a:off x="1035555" y="1445436"/>
            <a:ext cx="11191887" cy="5509960"/>
          </a:xfrm>
          <a:custGeom>
            <a:avLst/>
            <a:gdLst>
              <a:gd name="connsiteX0" fmla="*/ 75794 w 11191887"/>
              <a:gd name="connsiteY0" fmla="*/ 5509960 h 5509960"/>
              <a:gd name="connsiteX1" fmla="*/ 11191887 w 11191887"/>
              <a:gd name="connsiteY1" fmla="*/ 5315928 h 5509960"/>
              <a:gd name="connsiteX2" fmla="*/ 5163097 w 11191887"/>
              <a:gd name="connsiteY2" fmla="*/ 753031 h 5509960"/>
              <a:gd name="connsiteX3" fmla="*/ 5078820 w 11191887"/>
              <a:gd name="connsiteY3" fmla="*/ 692507 h 5509960"/>
              <a:gd name="connsiteX4" fmla="*/ 2926071 w 11191887"/>
              <a:gd name="connsiteY4" fmla="*/ 1150 h 5509960"/>
              <a:gd name="connsiteX5" fmla="*/ 2692814 w 11191887"/>
              <a:gd name="connsiteY5" fmla="*/ 2336 h 5509960"/>
              <a:gd name="connsiteX6" fmla="*/ 95718 w 11191887"/>
              <a:gd name="connsiteY6" fmla="*/ 1073885 h 5509960"/>
              <a:gd name="connsiteX7" fmla="*/ 0 w 11191887"/>
              <a:gd name="connsiteY7" fmla="*/ 1167726 h 550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1887" h="5509960">
                <a:moveTo>
                  <a:pt x="75794" y="5509960"/>
                </a:moveTo>
                <a:lnTo>
                  <a:pt x="11191887" y="5315928"/>
                </a:lnTo>
                <a:lnTo>
                  <a:pt x="5163097" y="753031"/>
                </a:lnTo>
                <a:lnTo>
                  <a:pt x="5078820" y="692507"/>
                </a:lnTo>
                <a:cubicBezTo>
                  <a:pt x="4421358" y="245206"/>
                  <a:pt x="3672983" y="19009"/>
                  <a:pt x="2926071" y="1150"/>
                </a:cubicBezTo>
                <a:cubicBezTo>
                  <a:pt x="2848268" y="-711"/>
                  <a:pt x="2770480" y="-310"/>
                  <a:pt x="2692814" y="2336"/>
                </a:cubicBezTo>
                <a:cubicBezTo>
                  <a:pt x="1746244" y="34591"/>
                  <a:pt x="817542" y="400481"/>
                  <a:pt x="95718" y="1073885"/>
                </a:cubicBezTo>
                <a:lnTo>
                  <a:pt x="0" y="1167726"/>
                </a:lnTo>
                <a:close/>
              </a:path>
            </a:pathLst>
          </a:custGeom>
          <a:gradFill>
            <a:gsLst>
              <a:gs pos="23000">
                <a:schemeClr val="bg2">
                  <a:alpha val="68000"/>
                </a:schemeClr>
              </a:gs>
              <a:gs pos="100000">
                <a:schemeClr val="accent1">
                  <a:lumMod val="60000"/>
                  <a:lumOff val="40000"/>
                  <a:alpha val="78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BF025-2CF1-17D8-BA1D-BE5749796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8686" y="2195796"/>
            <a:ext cx="5429290" cy="2142559"/>
          </a:xfrm>
        </p:spPr>
        <p:txBody>
          <a:bodyPr>
            <a:normAutofit/>
          </a:bodyPr>
          <a:lstStyle/>
          <a:p>
            <a:pPr algn="r"/>
            <a:r>
              <a:rPr lang="en-GB" sz="3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Neurodiversity guidelines for students and staff in education and practice</a:t>
            </a:r>
            <a:r>
              <a:rPr lang="en-GB" sz="3200" dirty="0">
                <a:effectLst/>
              </a:rPr>
              <a:t> 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955F4-718D-D44F-F8CC-0F636D8BB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0774" y="5011300"/>
            <a:ext cx="8821206" cy="1173753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RCN Education Forum : Chair – Dr Sarah Burden, Vice Chair &amp; Project Lead Dr Rachael Major</a:t>
            </a:r>
            <a:endParaRPr lang="en-GB" sz="8000" cap="none" dirty="0">
              <a:latin typeface="Arial"/>
              <a:cs typeface="Arial"/>
            </a:endParaRPr>
          </a:p>
          <a:p>
            <a:r>
              <a:rPr lang="en-GB" sz="5600" cap="none" dirty="0">
                <a:latin typeface="Arial"/>
                <a:cs typeface="Arial"/>
              </a:rPr>
              <a:t>Senior Lecturer Institute of Health and Social Care Studies, Equality Diversity and Inclusion Lead</a:t>
            </a:r>
          </a:p>
          <a:p>
            <a:r>
              <a:rPr lang="en-GB" sz="5600" cap="none" dirty="0">
                <a:latin typeface="Arial"/>
                <a:cs typeface="Arial"/>
              </a:rPr>
              <a:t>Post Graduate Programmes and Academic CPD Lead, The Guernsey Institute. </a:t>
            </a:r>
            <a:endParaRPr lang="en-GB" sz="5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2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5C71803-E27B-2E2F-8591-7FCEF2999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noFill/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6D3A378B-30F2-677E-ADE3-D9979347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A6B5C45-1572-4105-9A9A-C2F395AD3F8A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11/16/23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9C23378E-16EF-7D77-ECA0-65A9A9CB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E0CB3F7-D607-DD27-6318-D95A7FBB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309D-75D6-8135-229D-D8C77695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369497"/>
            <a:ext cx="8606346" cy="1257299"/>
          </a:xfrm>
        </p:spPr>
        <p:txBody>
          <a:bodyPr anchor="ctr">
            <a:normAutofit/>
          </a:bodyPr>
          <a:lstStyle/>
          <a:p>
            <a:r>
              <a:rPr lang="en-US" sz="4100" dirty="0"/>
              <a:t>Support for neurodivergent nursing staff – what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2542E-A1C5-49CC-78D3-1DF1F051B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" y="2025650"/>
            <a:ext cx="7487920" cy="358159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Will be different for each individual</a:t>
            </a:r>
          </a:p>
          <a:p>
            <a:pPr>
              <a:lnSpc>
                <a:spcPct val="110000"/>
              </a:lnSpc>
            </a:pPr>
            <a:r>
              <a:rPr lang="en-US" dirty="0"/>
              <a:t>As many people have more than one neurodivergent condition, effects may overlap and therefore different strategies &amp; adjustments required. </a:t>
            </a:r>
          </a:p>
          <a:p>
            <a:pPr>
              <a:lnSpc>
                <a:spcPct val="110000"/>
              </a:lnSpc>
            </a:pPr>
            <a:r>
              <a:rPr lang="en-US" dirty="0"/>
              <a:t>Many divergent conditions part of a spectrum (variability)</a:t>
            </a:r>
          </a:p>
          <a:p>
            <a:pPr>
              <a:lnSpc>
                <a:spcPct val="110000"/>
              </a:lnSpc>
            </a:pPr>
            <a:r>
              <a:rPr lang="en-US" dirty="0"/>
              <a:t>The neurodivergent nurse is the best person to know what will work for them along with recommendations from diagnostic reports. </a:t>
            </a:r>
          </a:p>
          <a:p>
            <a:pPr>
              <a:lnSpc>
                <a:spcPct val="110000"/>
              </a:lnSpc>
            </a:pPr>
            <a:r>
              <a:rPr lang="en-US" dirty="0"/>
              <a:t>Strengths based approach (what are the individual’s strengths?)</a:t>
            </a:r>
          </a:p>
          <a:p>
            <a:pPr>
              <a:lnSpc>
                <a:spcPct val="110000"/>
              </a:lnSpc>
            </a:pPr>
            <a:r>
              <a:rPr lang="en-US" dirty="0"/>
              <a:t>Still need to meet professional requirements. </a:t>
            </a:r>
          </a:p>
        </p:txBody>
      </p:sp>
      <p:pic>
        <p:nvPicPr>
          <p:cNvPr id="4" name="Picture 2" descr="Digital illustration of a face in profile">
            <a:extLst>
              <a:ext uri="{FF2B5EF4-FFF2-40B4-BE49-F238E27FC236}">
                <a16:creationId xmlns:a16="http://schemas.microsoft.com/office/drawing/2014/main" id="{5F5E881E-7035-3849-4FB8-B6346AE9C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r="17421" b="-1"/>
          <a:stretch/>
        </p:blipFill>
        <p:spPr bwMode="auto">
          <a:xfrm>
            <a:off x="5797434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548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3B8C91-3204-D641-833F-D15C1D1564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Being </a:t>
            </a:r>
            <a:r>
              <a:rPr lang="en-US" dirty="0" err="1"/>
              <a:t>Neuroinclusive</a:t>
            </a:r>
            <a:r>
              <a:rPr lang="en-US" dirty="0"/>
              <a:t>: what does this look like?</a:t>
            </a:r>
            <a:endParaRPr lang="en-G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62B7F-B301-7673-3DBB-E14D0E1BA9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842" y="1446040"/>
            <a:ext cx="10925118" cy="51071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Awareness</a:t>
            </a:r>
          </a:p>
          <a:p>
            <a:r>
              <a:rPr lang="en-US" dirty="0"/>
              <a:t>Open supportive environment and team (Practice Assessor / Supervisor are key people)</a:t>
            </a:r>
          </a:p>
          <a:p>
            <a:r>
              <a:rPr lang="en-US" dirty="0"/>
              <a:t>Send information in advance and in an accessible format</a:t>
            </a:r>
          </a:p>
          <a:p>
            <a:r>
              <a:rPr lang="en-US" b="1" dirty="0"/>
              <a:t>Ask everyone as a routine </a:t>
            </a:r>
            <a:r>
              <a:rPr lang="en-US" dirty="0"/>
              <a:t>(disclosure – risk / benefit)</a:t>
            </a:r>
            <a:endParaRPr lang="en-US" b="1" dirty="0"/>
          </a:p>
          <a:p>
            <a:r>
              <a:rPr lang="en-US" b="1" dirty="0"/>
              <a:t>	what reasonable adjustments  </a:t>
            </a:r>
            <a:r>
              <a:rPr lang="en-US" dirty="0"/>
              <a:t>(individualized support)</a:t>
            </a:r>
            <a:endParaRPr lang="en-US" b="1" dirty="0"/>
          </a:p>
          <a:p>
            <a:r>
              <a:rPr lang="en-US" b="1" dirty="0"/>
              <a:t>	what works well/not well for them  </a:t>
            </a:r>
            <a:r>
              <a:rPr lang="en-US" dirty="0"/>
              <a:t>(individual’s own strategies)</a:t>
            </a:r>
          </a:p>
          <a:p>
            <a:r>
              <a:rPr lang="en-US" dirty="0"/>
              <a:t>Use technology</a:t>
            </a:r>
          </a:p>
          <a:p>
            <a:r>
              <a:rPr lang="en-US" dirty="0"/>
              <a:t>Offer examples/ templates</a:t>
            </a:r>
          </a:p>
          <a:p>
            <a:r>
              <a:rPr lang="en-US" dirty="0"/>
              <a:t>Recognize overwhelm (or that the person is still trying to understand their condition and what might work for them)</a:t>
            </a:r>
          </a:p>
          <a:p>
            <a:r>
              <a:rPr lang="en-US" dirty="0"/>
              <a:t>Be a role model / champion</a:t>
            </a:r>
          </a:p>
          <a:p>
            <a:r>
              <a:rPr lang="en-GB" dirty="0"/>
              <a:t>Consider strengths as well as challenges</a:t>
            </a:r>
            <a:endParaRPr lang="en-GG" dirty="0"/>
          </a:p>
        </p:txBody>
      </p:sp>
    </p:spTree>
    <p:extLst>
      <p:ext uri="{BB962C8B-B14F-4D97-AF65-F5344CB8AC3E}">
        <p14:creationId xmlns:p14="http://schemas.microsoft.com/office/powerpoint/2010/main" val="3323195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CB0B4-5AFC-379C-C7E7-C0B1A76BE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Arial"/>
                <a:cs typeface="Arial"/>
              </a:rPr>
              <a:t>Reasonable Adjustments in Practice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644CD8-87BA-50FB-1F7A-E4D87E1D7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477" y="1905000"/>
            <a:ext cx="10558057" cy="4562487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GB" dirty="0">
                <a:cs typeface="Arial"/>
              </a:rPr>
              <a:t>Preparation</a:t>
            </a:r>
          </a:p>
          <a:p>
            <a:pPr marL="431800" lvl="3">
              <a:buFont typeface="Arial,Sans-Serif" panose="020B0604020202020204" pitchFamily="34" charset="0"/>
              <a:buChar char="•"/>
            </a:pPr>
            <a:r>
              <a:rPr lang="en-GB" dirty="0">
                <a:solidFill>
                  <a:srgbClr val="404040"/>
                </a:solidFill>
                <a:latin typeface="Arial"/>
                <a:cs typeface="Arial"/>
              </a:rPr>
              <a:t>Meeting early</a:t>
            </a:r>
          </a:p>
          <a:p>
            <a:pPr marL="431800" lvl="3">
              <a:buFont typeface="Arial,Sans-Serif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Review plan for the shift after handover</a:t>
            </a:r>
            <a:endParaRPr lang="en-GB" b="0">
              <a:latin typeface="Arial"/>
              <a:cs typeface="Arial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GB" dirty="0">
                <a:cs typeface="Arial"/>
              </a:rPr>
              <a:t>Quiet areas to write notes/ work</a:t>
            </a:r>
            <a:endParaRPr lang="en-US" dirty="0">
              <a:cs typeface="Arial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GB" dirty="0">
                <a:cs typeface="Arial"/>
              </a:rPr>
              <a:t>Use of assistive technology</a:t>
            </a:r>
          </a:p>
          <a:p>
            <a:pPr marL="431800" lvl="3">
              <a:buFont typeface="Arial,Sans-Serif" panose="020B0604020202020204" pitchFamily="34" charset="0"/>
              <a:buChar char="•"/>
            </a:pPr>
            <a:r>
              <a:rPr lang="en-GB" dirty="0">
                <a:solidFill>
                  <a:srgbClr val="404040"/>
                </a:solidFill>
                <a:latin typeface="Arial"/>
                <a:cs typeface="Arial"/>
              </a:rPr>
              <a:t>Use of phones/timers</a:t>
            </a:r>
            <a:endParaRPr lang="en-GB" b="0" dirty="0">
              <a:solidFill>
                <a:srgbClr val="4BB836"/>
              </a:solidFill>
              <a:latin typeface="Corbel"/>
              <a:cs typeface="Arial"/>
            </a:endParaRPr>
          </a:p>
          <a:p>
            <a:pPr marL="431800" lvl="3">
              <a:buClr>
                <a:srgbClr val="4BB836"/>
              </a:buClr>
              <a:buFont typeface="Arial,Sans-Serif" panose="020B0604020202020204" pitchFamily="34" charset="0"/>
              <a:buChar char="•"/>
            </a:pPr>
            <a:r>
              <a:rPr lang="en-GB" dirty="0">
                <a:cs typeface="Arial"/>
              </a:rPr>
              <a:t>Speech to text</a:t>
            </a:r>
          </a:p>
          <a:p>
            <a:pPr marL="431800" lvl="3">
              <a:buClr>
                <a:srgbClr val="4BB836"/>
              </a:buClr>
              <a:buFont typeface="Arial,Sans-Serif" panose="020B0604020202020204" pitchFamily="34" charset="0"/>
              <a:buChar char="•"/>
            </a:pPr>
            <a:r>
              <a:rPr lang="en-GB" dirty="0">
                <a:cs typeface="Arial"/>
              </a:rPr>
              <a:t>Text to speech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GB" dirty="0">
                <a:cs typeface="Arial"/>
              </a:rPr>
              <a:t>Adjustments to hours</a:t>
            </a:r>
            <a:endParaRPr lang="en-US" dirty="0">
              <a:cs typeface="Arial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GB" dirty="0">
                <a:cs typeface="Arial"/>
              </a:rPr>
              <a:t>Rest breaks</a:t>
            </a:r>
          </a:p>
          <a:p>
            <a:pPr marL="431800" lvl="3">
              <a:buFont typeface="Arial,Sans-Serif" panose="020B0604020202020204" pitchFamily="34" charset="0"/>
              <a:buChar char="•"/>
            </a:pPr>
            <a:r>
              <a:rPr lang="en-GB" dirty="0">
                <a:cs typeface="Arial"/>
              </a:rPr>
              <a:t>Might need to take breaks away from others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GB" dirty="0">
                <a:cs typeface="Arial"/>
              </a:rPr>
              <a:t>Work environment </a:t>
            </a:r>
            <a:endParaRPr lang="en-US" dirty="0">
              <a:cs typeface="Arial"/>
            </a:endParaRPr>
          </a:p>
          <a:p>
            <a:pPr marL="431800" lvl="3">
              <a:buFont typeface="Arial,Sans-Serif" panose="020B0604020202020204" pitchFamily="34" charset="0"/>
              <a:buChar char="•"/>
            </a:pPr>
            <a:r>
              <a:rPr lang="en-GB" dirty="0">
                <a:cs typeface="Arial"/>
              </a:rPr>
              <a:t>Consider sensory needs</a:t>
            </a:r>
            <a:endParaRPr lang="en-US" dirty="0">
              <a:cs typeface="Arial"/>
            </a:endParaRPr>
          </a:p>
          <a:p>
            <a:pPr marL="431800" lvl="3">
              <a:buClr>
                <a:srgbClr val="4BB836"/>
              </a:buClr>
              <a:buFont typeface="Arial,Sans-Serif" panose="020B0604020202020204" pitchFamily="34" charset="0"/>
              <a:buChar char="•"/>
            </a:pPr>
            <a:r>
              <a:rPr lang="en-GB" dirty="0">
                <a:cs typeface="Arial"/>
              </a:rPr>
              <a:t>Consider type of work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endParaRPr lang="en-GB" dirty="0">
              <a:cs typeface="Arial"/>
            </a:endParaRPr>
          </a:p>
          <a:p>
            <a:pPr marL="342900" indent="-342900"/>
            <a:endParaRPr lang="en-GB" dirty="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B65FC0-85C2-373F-8046-C80A47D91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311" y="1905000"/>
            <a:ext cx="3558650" cy="48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D7D59-FC90-50AD-7B0B-01899EBA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55" y="-276890"/>
            <a:ext cx="10559204" cy="1247800"/>
          </a:xfrm>
        </p:spPr>
        <p:txBody>
          <a:bodyPr/>
          <a:lstStyle/>
          <a:p>
            <a:r>
              <a:rPr lang="en-GB" dirty="0">
                <a:solidFill>
                  <a:srgbClr val="4BB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8F633-5C02-2459-F428-D007A25C2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45" y="1277015"/>
            <a:ext cx="10548107" cy="4951065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/>
            <a:r>
              <a:rPr lang="en-GB" dirty="0"/>
              <a:t>Higher level of anxiety and depression in neurodivergent people (Ellis et al 2023)</a:t>
            </a:r>
          </a:p>
          <a:p>
            <a:pPr marL="342900" indent="-342900"/>
            <a:r>
              <a:rPr lang="en-GB" dirty="0"/>
              <a:t>Masking and the extra work of meeting norms is exhausting</a:t>
            </a:r>
          </a:p>
          <a:p>
            <a:pPr marL="342900" indent="-342900"/>
            <a:r>
              <a:rPr lang="en-GB" dirty="0"/>
              <a:t>Burnout and meltdowns can occur</a:t>
            </a:r>
          </a:p>
          <a:p>
            <a:pPr marL="342900" indent="-342900">
              <a:buClr>
                <a:srgbClr val="00AEEF"/>
              </a:buClr>
            </a:pPr>
            <a:r>
              <a:rPr lang="en-GB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Support:</a:t>
            </a:r>
          </a:p>
          <a:p>
            <a:pPr marL="342900" lvl="2" indent="-342900"/>
            <a:r>
              <a:rPr lang="en-GB" dirty="0">
                <a:latin typeface="Corbel"/>
              </a:rPr>
              <a:t>	</a:t>
            </a:r>
            <a:r>
              <a:rPr lang="en-GB" b="0" dirty="0">
                <a:latin typeface="Corbel"/>
              </a:rPr>
              <a:t>	</a:t>
            </a:r>
            <a:r>
              <a:rPr lang="en-GB" sz="1800" b="0" dirty="0">
                <a:latin typeface="Corbel"/>
              </a:rPr>
              <a:t>Neurodiversity networks – through social media or work-based</a:t>
            </a:r>
          </a:p>
          <a:p>
            <a:pPr marL="342900" lvl="2" indent="-342900"/>
            <a:r>
              <a:rPr lang="en-GB" sz="1800" b="0" dirty="0">
                <a:latin typeface="Corbel"/>
              </a:rPr>
              <a:t>		Healthy lifestyle</a:t>
            </a:r>
          </a:p>
          <a:p>
            <a:pPr marL="342900" lvl="2" indent="-342900"/>
            <a:r>
              <a:rPr lang="en-GB" sz="1800" b="0" dirty="0">
                <a:latin typeface="Corbel"/>
              </a:rPr>
              <a:t>		Exercise</a:t>
            </a:r>
          </a:p>
          <a:p>
            <a:pPr marL="342900" lvl="2" indent="-342900"/>
            <a:r>
              <a:rPr lang="en-GB" sz="1800" b="0" dirty="0">
                <a:latin typeface="Corbel"/>
              </a:rPr>
              <a:t>		Sleep</a:t>
            </a:r>
          </a:p>
          <a:p>
            <a:pPr marL="342900" lvl="2" indent="-342900"/>
            <a:r>
              <a:rPr lang="en-GB" sz="1800" b="0" dirty="0">
                <a:latin typeface="Corbel"/>
              </a:rPr>
              <a:t>		Mentor</a:t>
            </a:r>
          </a:p>
          <a:p>
            <a:pPr marL="342900" lvl="2" indent="-342900"/>
            <a:r>
              <a:rPr lang="en-GB" sz="1800" b="0" dirty="0">
                <a:latin typeface="Corbel"/>
              </a:rPr>
              <a:t>		Psychological support </a:t>
            </a:r>
          </a:p>
          <a:p>
            <a:pPr marL="342900" lvl="2" indent="-342900"/>
            <a:endParaRPr lang="en-GB" dirty="0">
              <a:solidFill>
                <a:srgbClr val="4BB836"/>
              </a:solidFill>
              <a:latin typeface="Corbel"/>
            </a:endParaRPr>
          </a:p>
          <a:p>
            <a:endParaRPr lang="en-GB" dirty="0"/>
          </a:p>
          <a:p>
            <a:endParaRPr lang="en-GB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232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8C8C8B-2987-06B0-50B5-2E972C95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86" y="-4054"/>
            <a:ext cx="10559204" cy="1247800"/>
          </a:xfrm>
        </p:spPr>
        <p:txBody>
          <a:bodyPr/>
          <a:lstStyle/>
          <a:p>
            <a:r>
              <a:rPr lang="en-GB" spc="100" dirty="0">
                <a:solidFill>
                  <a:srgbClr val="4BB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Assistive Technology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9B9E22-3201-2C03-18C9-766214DB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978" y="1420117"/>
            <a:ext cx="10548107" cy="375624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Focus: Forest, </a:t>
            </a:r>
            <a:r>
              <a:rPr lang="en-GB" dirty="0" err="1"/>
              <a:t>Focusmate</a:t>
            </a:r>
            <a:endParaRPr lang="en-GB" dirty="0"/>
          </a:p>
          <a:p>
            <a:r>
              <a:rPr lang="en-GB" dirty="0"/>
              <a:t>Text to speech: inbuilt in Word, Adobe Acrobat, Natural Reader, Claro, Read &amp; Write Gold, scanning pens, Google</a:t>
            </a:r>
            <a:endParaRPr lang="en-GB" dirty="0">
              <a:cs typeface="Arial"/>
            </a:endParaRPr>
          </a:p>
          <a:p>
            <a:r>
              <a:rPr lang="en-GB" dirty="0"/>
              <a:t>Speech to text: Otter ai, Siri, Dragon, Google, Microsoft</a:t>
            </a:r>
          </a:p>
          <a:p>
            <a:r>
              <a:rPr lang="en-GB" dirty="0"/>
              <a:t>Note taking: Notably, One Note, Evernote, Google Keep</a:t>
            </a:r>
            <a:endParaRPr lang="en-GB" dirty="0">
              <a:cs typeface="Arial"/>
            </a:endParaRPr>
          </a:p>
          <a:p>
            <a:r>
              <a:rPr lang="en-GB" dirty="0"/>
              <a:t>Grammar and spelling: Grammarly, Claro, Read &amp; Write Gold</a:t>
            </a:r>
          </a:p>
          <a:p>
            <a:r>
              <a:rPr lang="en-GB" dirty="0"/>
              <a:t>Mind mapping: Inspirations, </a:t>
            </a:r>
            <a:r>
              <a:rPr lang="en-GB" dirty="0" err="1"/>
              <a:t>XMind</a:t>
            </a:r>
            <a:r>
              <a:rPr lang="en-GB" dirty="0"/>
              <a:t>, </a:t>
            </a:r>
            <a:r>
              <a:rPr lang="en-GB" dirty="0" err="1"/>
              <a:t>Mindomo</a:t>
            </a:r>
            <a:r>
              <a:rPr lang="en-GB" dirty="0"/>
              <a:t>, Scapple</a:t>
            </a:r>
            <a:endParaRPr lang="en-GB" dirty="0">
              <a:cs typeface="Arial"/>
            </a:endParaRPr>
          </a:p>
          <a:p>
            <a:r>
              <a:rPr lang="en-GB" dirty="0"/>
              <a:t>Reminders: Alexa, phones, Don't forget the milk, Microsoft to do, Google Keep</a:t>
            </a:r>
            <a:endParaRPr lang="en-GB" dirty="0">
              <a:cs typeface="Arial"/>
            </a:endParaRPr>
          </a:p>
          <a:p>
            <a:r>
              <a:rPr lang="en-GB" dirty="0"/>
              <a:t>Need support/training to use many of these effectively</a:t>
            </a:r>
          </a:p>
          <a:p>
            <a:endParaRPr lang="en-GB" dirty="0">
              <a:cs typeface="Arial"/>
            </a:endParaRPr>
          </a:p>
          <a:p>
            <a:r>
              <a:rPr lang="en-GB" dirty="0">
                <a:cs typeface="Arial"/>
              </a:rPr>
              <a:t>Access to work grants   </a:t>
            </a:r>
            <a:r>
              <a:rPr lang="en-GB" dirty="0">
                <a:cs typeface="Arial"/>
                <a:hlinkClick r:id="rId2"/>
              </a:rPr>
              <a:t>https://www.gov.uk/access-to-work</a:t>
            </a:r>
            <a:r>
              <a:rPr lang="en-GB" dirty="0">
                <a:cs typeface="Arial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037C10-9E07-703D-C771-0DBBAE08F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586544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B5028-2C11-FB42-4C39-F7365555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BDF94-DC89-6144-0E1C-DACE19AC4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your experiences of supporting students who are neurodiverse? </a:t>
            </a:r>
          </a:p>
          <a:p>
            <a:r>
              <a:rPr lang="en-US" dirty="0"/>
              <a:t>What have been the strengths and some of the challenges?</a:t>
            </a:r>
          </a:p>
          <a:p>
            <a:r>
              <a:rPr lang="en-US" dirty="0"/>
              <a:t>How adjustments have been easy to make, and what have presented more challenges? </a:t>
            </a:r>
          </a:p>
          <a:p>
            <a:r>
              <a:rPr lang="en-US" dirty="0"/>
              <a:t>What has been the impact on learning and assessment? </a:t>
            </a:r>
          </a:p>
        </p:txBody>
      </p:sp>
    </p:spTree>
    <p:extLst>
      <p:ext uri="{BB962C8B-B14F-4D97-AF65-F5344CB8AC3E}">
        <p14:creationId xmlns:p14="http://schemas.microsoft.com/office/powerpoint/2010/main" val="849098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4B44-6B17-5F0C-EF1B-E458B5D04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195" y="-127369"/>
            <a:ext cx="10550005" cy="953624"/>
          </a:xfrm>
        </p:spPr>
        <p:txBody>
          <a:bodyPr/>
          <a:lstStyle/>
          <a:p>
            <a:r>
              <a:rPr lang="en-GB" spc="100" dirty="0">
                <a:solidFill>
                  <a:srgbClr val="4BB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 and additional reading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1800F-33F3-920F-7D19-50534ECBF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87" y="1044971"/>
            <a:ext cx="10548107" cy="407800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1600" dirty="0">
                <a:cs typeface="Arial"/>
              </a:rPr>
              <a:t>Chinn, S. J. (2012) More trouble with Maths: A Teachers complete guide to identifying and diagnosing mathematical difficulties. New York: Routledge</a:t>
            </a:r>
            <a:endParaRPr lang="en-US" sz="1600">
              <a:cs typeface="Arial" panose="020B0604020202020204"/>
            </a:endParaRPr>
          </a:p>
          <a:p>
            <a:r>
              <a:rPr lang="en-GB" sz="1600" dirty="0" err="1">
                <a:ea typeface="+mn-lt"/>
                <a:cs typeface="+mn-lt"/>
              </a:rPr>
              <a:t>Clouder</a:t>
            </a:r>
            <a:r>
              <a:rPr lang="en-GB" sz="1600" dirty="0">
                <a:ea typeface="+mn-lt"/>
                <a:cs typeface="+mn-lt"/>
              </a:rPr>
              <a:t>, L., Karakus, M., Cinotti, A., Ferreyra, M.V., Fierros, G.A. and Rojo, P. (2020) Neurodiversity in higher education: a narrative synthesis. Higher Education 80: 757-778.</a:t>
            </a:r>
            <a:endParaRPr lang="en-GB" sz="1600" dirty="0">
              <a:cs typeface="Arial"/>
            </a:endParaRPr>
          </a:p>
          <a:p>
            <a:r>
              <a:rPr lang="en-GB" sz="1600" dirty="0" err="1">
                <a:ea typeface="+mn-lt"/>
                <a:cs typeface="+mn-lt"/>
              </a:rPr>
              <a:t>Mellifont</a:t>
            </a:r>
            <a:r>
              <a:rPr lang="en-GB" sz="1600" dirty="0">
                <a:ea typeface="+mn-lt"/>
                <a:cs typeface="+mn-lt"/>
              </a:rPr>
              <a:t>, D (2021). Ableist ivory towers: a narrative review informing about the lived experiences of neurodivergent staff in contemporary higher education. Disability &amp; Society, ahead-of-print(ahead-of-print), 1–22. </a:t>
            </a:r>
            <a:r>
              <a:rPr lang="en-GB" sz="1600" dirty="0">
                <a:ea typeface="+mn-lt"/>
                <a:cs typeface="+mn-lt"/>
                <a:hlinkClick r:id="rId2"/>
              </a:rPr>
              <a:t>https://doi.org/10.1080/09687599.2021.1965547</a:t>
            </a:r>
          </a:p>
          <a:p>
            <a:r>
              <a:rPr lang="en-GB" sz="1600" dirty="0">
                <a:ea typeface="+mn-lt"/>
                <a:cs typeface="+mn-lt"/>
              </a:rPr>
              <a:t>Ellis, E., Kirby, A. and Osborne, A. (2023) Neurodiversity and Education Thousand Oaks: Corwin</a:t>
            </a:r>
            <a:endParaRPr lang="en-GB" sz="1600" dirty="0">
              <a:cs typeface="Arial"/>
            </a:endParaRPr>
          </a:p>
          <a:p>
            <a:r>
              <a:rPr lang="en-GB" sz="1600" dirty="0">
                <a:cs typeface="Arial"/>
              </a:rPr>
              <a:t>Evans, Granson, M., Langford, D., &amp; Hirsch, S. (2023). Autism spectrum disorder: reconceptualising support for neurodiverse students in higher education. Journal of Higher Education Policy and Management, ahead-of-print(ahead-of-print), 1–15. </a:t>
            </a:r>
            <a:r>
              <a:rPr lang="en-GB" sz="1600" dirty="0">
                <a:cs typeface="Arial"/>
                <a:hlinkClick r:id="rId3"/>
              </a:rPr>
              <a:t>https://doi.org/10.1080/1360080X.2023.2180168</a:t>
            </a:r>
            <a:endParaRPr lang="en-GB" sz="1600" dirty="0">
              <a:cs typeface="Arial"/>
            </a:endParaRPr>
          </a:p>
          <a:p>
            <a:r>
              <a:rPr lang="en-GB" sz="1600" dirty="0">
                <a:cs typeface="Arial"/>
              </a:rPr>
              <a:t>Hamilton, L.G and Petty, S. (2023) Compassionate pedagogy for neurodiversity in higher education: A conceptual analysis Frontiers in Psychology Volume 14. </a:t>
            </a:r>
            <a:r>
              <a:rPr lang="en-GB" sz="1600" dirty="0">
                <a:cs typeface="Arial"/>
                <a:hlinkClick r:id="rId4"/>
              </a:rPr>
              <a:t>https://doi.org/10.3389/fpsyg.2023.1093290</a:t>
            </a:r>
            <a:r>
              <a:rPr lang="en-GB" sz="1600" dirty="0">
                <a:cs typeface="Arial"/>
              </a:rPr>
              <a:t> </a:t>
            </a:r>
          </a:p>
          <a:p>
            <a:r>
              <a:rPr lang="en-GB" sz="1600" dirty="0">
                <a:cs typeface="Arial"/>
              </a:rPr>
              <a:t>Katzman, M. A., Bilkey, T. S., </a:t>
            </a:r>
            <a:r>
              <a:rPr lang="en-GB" sz="1600" dirty="0" err="1">
                <a:cs typeface="Arial"/>
              </a:rPr>
              <a:t>Chokka</a:t>
            </a:r>
            <a:r>
              <a:rPr lang="en-GB" sz="1600" dirty="0">
                <a:cs typeface="Arial"/>
              </a:rPr>
              <a:t>, P. R., </a:t>
            </a:r>
            <a:r>
              <a:rPr lang="en-GB" sz="1600" dirty="0" err="1">
                <a:cs typeface="Arial"/>
              </a:rPr>
              <a:t>Fallu</a:t>
            </a:r>
            <a:r>
              <a:rPr lang="en-GB" sz="1600" dirty="0">
                <a:cs typeface="Arial"/>
              </a:rPr>
              <a:t>, A. and Klassen, L. J. (2017) 'Adult ADHD and comorbid disorders: clinical implications of a dimensional approach', BMC Psychiatry, 17(1), pp. 302 </a:t>
            </a:r>
          </a:p>
          <a:p>
            <a:r>
              <a:rPr lang="en-GB" sz="1600" dirty="0">
                <a:cs typeface="Arial"/>
              </a:rPr>
              <a:t>Kirby, A. and Cleaton, M. (2019) Neurodiversity 101: Part 8 Co-occurrence: Do-IT Solutions. Available at: https://doitprofiler.com/wp-content/uploads/2019/07/ND101-What-is-co-occurrence-and-why-important.pdf (Accessed: 8th December 2019)</a:t>
            </a:r>
            <a:endParaRPr lang="en-GB" sz="2000">
              <a:cs typeface="Arial" panose="020B0604020202020204"/>
            </a:endParaRPr>
          </a:p>
          <a:p>
            <a:endParaRPr lang="en-GB" dirty="0">
              <a:cs typeface="Arial"/>
            </a:endParaRP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6AF88-B2D5-91D2-66D1-FD1F93A0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20" y="381000"/>
            <a:ext cx="10550005" cy="585902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  <a:latin typeface="Corbel"/>
              </a:rPr>
              <a:t>References and additional reading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37F1D-5D1D-20F0-D810-C5FC3BD8C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477" y="1040856"/>
            <a:ext cx="10548107" cy="462039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1400" dirty="0">
                <a:cs typeface="Arial"/>
              </a:rPr>
              <a:t>Kirby, A., Edwards, L., Sugden, D. and Rosenblum, S. (2010) 'The development and standardization of the Adult Developmental Co-ordination Disorders/Dyspraxia Checklist (ADC)', Research in Developmental Disabilities, 31(1), pp. 131-139</a:t>
            </a:r>
          </a:p>
          <a:p>
            <a:r>
              <a:rPr lang="en-GB" sz="1400" dirty="0" err="1">
                <a:cs typeface="Arial"/>
              </a:rPr>
              <a:t>Micheva</a:t>
            </a:r>
            <a:r>
              <a:rPr lang="en-GB" sz="1400" dirty="0">
                <a:cs typeface="Arial"/>
              </a:rPr>
              <a:t>, E. (2018) 'Are neurodevelopmental disorders discrete conditions?', The Psychologist, 31, pp. 24-27.</a:t>
            </a:r>
          </a:p>
          <a:p>
            <a:r>
              <a:rPr lang="en-GB" sz="1400" dirty="0">
                <a:cs typeface="Arial"/>
              </a:rPr>
              <a:t>National Autistic Society (2016) What is autism? Available at: https://www.autism.org.uk/about/what-is/asd.aspx (Accessed: 8th December 2019)</a:t>
            </a:r>
          </a:p>
          <a:p>
            <a:r>
              <a:rPr lang="en-GB" sz="1400" dirty="0">
                <a:cs typeface="Arial"/>
              </a:rPr>
              <a:t>Rose, J. (2009) Understanding and Teaching Children and Young People with Dyslexia and Literacy Difficulties Annesley: DCSF Publications. Available at: </a:t>
            </a:r>
            <a:r>
              <a:rPr lang="en-GB" sz="1400" dirty="0">
                <a:cs typeface="Arial"/>
                <a:hlinkClick r:id="rId2"/>
              </a:rPr>
              <a:t>http://webarchive.nationalarchives.gov.uk/20130401151715/https://www.education.gov.uk/publications/eOrderingDownload/00659-2009DOM-EN.pdf</a:t>
            </a:r>
            <a:endParaRPr lang="en-GB" sz="1400" dirty="0">
              <a:cs typeface="Arial"/>
            </a:endParaRPr>
          </a:p>
          <a:p>
            <a:r>
              <a:rPr lang="en-GB" sz="1400" dirty="0">
                <a:cs typeface="Arial"/>
              </a:rPr>
              <a:t>Royal College of Nursing (2022) Neurodiversity Guidance for employers, managers, staff and students Available at: https://www.rcn.org.uk/Professional-Development/publications/neurodiversity-guidance-uk-pub-010-156</a:t>
            </a:r>
          </a:p>
          <a:p>
            <a:r>
              <a:rPr lang="en-GB" sz="1400" dirty="0">
                <a:cs typeface="Arial"/>
              </a:rPr>
              <a:t>Royal College of Nursing (no date) Neurodiversity guidance Available at: </a:t>
            </a:r>
            <a:r>
              <a:rPr lang="en-GB" sz="1400" dirty="0">
                <a:cs typeface="Arial"/>
                <a:hlinkClick r:id="rId3"/>
              </a:rPr>
              <a:t>https://www.rcn.org.uk/get-help/member-support-services/peer-support-services/neurodiversity-guidance</a:t>
            </a:r>
            <a:r>
              <a:rPr lang="en-GB" sz="1400" dirty="0">
                <a:cs typeface="Arial"/>
              </a:rPr>
              <a:t> </a:t>
            </a:r>
          </a:p>
          <a:p>
            <a:r>
              <a:rPr lang="en-GB" sz="1400" dirty="0">
                <a:cs typeface="Arial"/>
              </a:rPr>
              <a:t>Shah, P.J, </a:t>
            </a:r>
            <a:r>
              <a:rPr lang="en-GB" sz="1400" dirty="0" err="1">
                <a:cs typeface="Arial"/>
              </a:rPr>
              <a:t>Boilson</a:t>
            </a:r>
            <a:r>
              <a:rPr lang="en-GB" sz="1400" dirty="0">
                <a:cs typeface="Arial"/>
              </a:rPr>
              <a:t>, M., Rutherford, M., Prior, S., Johnston, L., Maciver, D. and Forsyth, K. (2022) Neurodevelopmental disorders and neurodiversity: definition of terms from Scotland’s National Autism Implementation Team The British Journal of Psychiatry 221, 577–579. </a:t>
            </a:r>
            <a:r>
              <a:rPr lang="en-GB" sz="1400" dirty="0" err="1">
                <a:cs typeface="Arial"/>
              </a:rPr>
              <a:t>doi</a:t>
            </a:r>
            <a:r>
              <a:rPr lang="en-GB" sz="1400" dirty="0">
                <a:cs typeface="Arial"/>
              </a:rPr>
              <a:t>: 10.1192/bjp.2022.43</a:t>
            </a:r>
          </a:p>
          <a:p>
            <a:r>
              <a:rPr lang="en-GB" sz="1400" dirty="0">
                <a:cs typeface="Arial"/>
              </a:rPr>
              <a:t>Taylor, K. E. and Walter, J. (2003) 'Dyslexia and occupation', Dyslexia, 9(3), pp. 177-185.</a:t>
            </a:r>
          </a:p>
          <a:p>
            <a:r>
              <a:rPr lang="en-GB" sz="1400" dirty="0">
                <a:cs typeface="Arial"/>
              </a:rPr>
              <a:t>Walker, N. (2023) Neurodiversity: some basic terms and definitions Available at:  https://neuroqueer.com/neurodiversity-terms-and-definitions/</a:t>
            </a:r>
          </a:p>
        </p:txBody>
      </p:sp>
    </p:spTree>
    <p:extLst>
      <p:ext uri="{BB962C8B-B14F-4D97-AF65-F5344CB8AC3E}">
        <p14:creationId xmlns:p14="http://schemas.microsoft.com/office/powerpoint/2010/main" val="18936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E20C-BA92-8DCA-3ED4-3421FB9C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60102"/>
            <a:ext cx="5101987" cy="1922929"/>
          </a:xfrm>
        </p:spPr>
        <p:txBody>
          <a:bodyPr anchor="t">
            <a:normAutofit/>
          </a:bodyPr>
          <a:lstStyle/>
          <a:p>
            <a:pPr algn="r"/>
            <a:r>
              <a:rPr lang="en-US" sz="4800" dirty="0"/>
              <a:t>Purpose of workshop</a:t>
            </a:r>
          </a:p>
        </p:txBody>
      </p:sp>
      <p:pic>
        <p:nvPicPr>
          <p:cNvPr id="1026" name="Picture 2" descr="Digital illustration of a face in profile">
            <a:extLst>
              <a:ext uri="{FF2B5EF4-FFF2-40B4-BE49-F238E27FC236}">
                <a16:creationId xmlns:a16="http://schemas.microsoft.com/office/drawing/2014/main" id="{7156DACB-0F63-14FD-2BA3-F6CD09C4B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54" y="977462"/>
            <a:ext cx="6794008" cy="30791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26249-6D54-157B-3E95-BF2574F4B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0" y="1144369"/>
            <a:ext cx="3810000" cy="457063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Outline a Royal College of Nursing Education Forum project focusing on developing Neurodiversity guidance for Employers, managers, staff and students.</a:t>
            </a:r>
          </a:p>
          <a:p>
            <a:pPr>
              <a:lnSpc>
                <a:spcPct val="110000"/>
              </a:lnSpc>
            </a:pPr>
            <a:r>
              <a:rPr lang="en-US" dirty="0"/>
              <a:t>Raise awareness of resources to support Neurodivergent nurses, nursing support workers and nursing students in practice settings.  </a:t>
            </a:r>
          </a:p>
          <a:p>
            <a:pPr>
              <a:lnSpc>
                <a:spcPct val="110000"/>
              </a:lnSpc>
            </a:pPr>
            <a:r>
              <a:rPr lang="en-US" dirty="0"/>
              <a:t>Provide a forum for discussing how to support and celebrate neurodiversity in practice. </a:t>
            </a:r>
          </a:p>
        </p:txBody>
      </p:sp>
      <p:sp>
        <p:nvSpPr>
          <p:cNvPr id="1035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7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4E5C-1E3C-ABBD-C7C8-26961A716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398" y="332656"/>
            <a:ext cx="10559204" cy="12478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15AE8-4988-2C0B-0247-F9BCFB618F8A}"/>
              </a:ext>
            </a:extLst>
          </p:cNvPr>
          <p:cNvSpPr txBox="1"/>
          <p:nvPr/>
        </p:nvSpPr>
        <p:spPr>
          <a:xfrm>
            <a:off x="1365176" y="2117071"/>
            <a:ext cx="2354560" cy="23083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Neurodiversity:</a:t>
            </a:r>
          </a:p>
          <a:p>
            <a:r>
              <a:rPr lang="en-GB" dirty="0">
                <a:latin typeface="Arial"/>
                <a:cs typeface="Arial"/>
              </a:rPr>
              <a:t>The natural diversity of all human minds and encompasses both neurodivergent and neurotypical individuals  - Singer 1988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D9EAA4-5A2F-9DEA-5049-9F2B25C82190}"/>
              </a:ext>
            </a:extLst>
          </p:cNvPr>
          <p:cNvSpPr txBox="1"/>
          <p:nvPr/>
        </p:nvSpPr>
        <p:spPr>
          <a:xfrm>
            <a:off x="4644987" y="1811422"/>
            <a:ext cx="2902026" cy="1200329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Neurodivergent: </a:t>
            </a:r>
            <a:r>
              <a:rPr lang="en-GB" dirty="0">
                <a:latin typeface="Arial"/>
                <a:cs typeface="Arial"/>
              </a:rPr>
              <a:t>term for an individual whose mind works in different ways to what is typical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E884B-57BA-A2F4-564D-CB655AA8952B}"/>
              </a:ext>
            </a:extLst>
          </p:cNvPr>
          <p:cNvSpPr txBox="1"/>
          <p:nvPr/>
        </p:nvSpPr>
        <p:spPr>
          <a:xfrm>
            <a:off x="4738701" y="3429001"/>
            <a:ext cx="2808312" cy="120032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Neurotypical: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having a mind that functions within what society terms as typical or common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5B9276-ADD9-D781-6934-9E9B54794189}"/>
              </a:ext>
            </a:extLst>
          </p:cNvPr>
          <p:cNvSpPr txBox="1"/>
          <p:nvPr/>
        </p:nvSpPr>
        <p:spPr>
          <a:xfrm>
            <a:off x="8472264" y="2787430"/>
            <a:ext cx="3096344" cy="1200329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Neurodiverse: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group of individuals who represent the spectrum of neurodiversity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DFC51C-04B3-636A-C3BD-24AD10ABCCFC}"/>
              </a:ext>
            </a:extLst>
          </p:cNvPr>
          <p:cNvSpPr txBox="1"/>
          <p:nvPr/>
        </p:nvSpPr>
        <p:spPr>
          <a:xfrm>
            <a:off x="2135560" y="4947340"/>
            <a:ext cx="7488832" cy="92333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However, </a:t>
            </a:r>
            <a:r>
              <a:rPr lang="en-GB" dirty="0">
                <a:latin typeface="Arial"/>
                <a:cs typeface="Arial"/>
              </a:rPr>
              <a:t>Neurodiversity has also become a movement initially lead by the autistic community and now encompassing a range of neurodevelopmental conditions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878F4-1EC2-60D0-10BD-95EC8C005E55}"/>
              </a:ext>
            </a:extLst>
          </p:cNvPr>
          <p:cNvSpPr txBox="1"/>
          <p:nvPr/>
        </p:nvSpPr>
        <p:spPr>
          <a:xfrm>
            <a:off x="2943358" y="6168522"/>
            <a:ext cx="16731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  <a:cs typeface="Arial"/>
              </a:rPr>
              <a:t>Walker, 2023</a:t>
            </a:r>
          </a:p>
        </p:txBody>
      </p:sp>
    </p:spTree>
    <p:extLst>
      <p:ext uri="{BB962C8B-B14F-4D97-AF65-F5344CB8AC3E}">
        <p14:creationId xmlns:p14="http://schemas.microsoft.com/office/powerpoint/2010/main" val="11669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BCF5B9-7983-4766-BAD5-4105EE559C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is Neurodiversity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0A898-AD52-4277-BCAC-D57FA8703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1840" y="1628775"/>
            <a:ext cx="8855710" cy="4133850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Phrase first introduced in 1980’s by Judy Singer</a:t>
            </a:r>
          </a:p>
          <a:p>
            <a:r>
              <a:rPr lang="en-GB" sz="2400" dirty="0"/>
              <a:t>Neurodiversity is a term used to describe a range of neurological differences  including: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Dyslexia,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Dyspraxia (also called Developmental Coordination Disorder, or DCD),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Dyscalculia,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Attention Deficit Hyperactivity Disorder (ADHD)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Autism Spectrum Condition (ASC). </a:t>
            </a:r>
          </a:p>
        </p:txBody>
      </p:sp>
    </p:spTree>
    <p:extLst>
      <p:ext uri="{BB962C8B-B14F-4D97-AF65-F5344CB8AC3E}">
        <p14:creationId xmlns:p14="http://schemas.microsoft.com/office/powerpoint/2010/main" val="64507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50AF-24CC-3E7A-8485-7A33C0B8F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61012"/>
            <a:ext cx="5101987" cy="1922929"/>
          </a:xfrm>
        </p:spPr>
        <p:txBody>
          <a:bodyPr anchor="t">
            <a:normAutofit/>
          </a:bodyPr>
          <a:lstStyle/>
          <a:p>
            <a:pPr algn="r"/>
            <a:r>
              <a:rPr lang="en-US" sz="4100"/>
              <a:t>Why is a diverse nursing workforce important?</a:t>
            </a:r>
          </a:p>
        </p:txBody>
      </p:sp>
      <p:pic>
        <p:nvPicPr>
          <p:cNvPr id="4" name="Picture 2" descr="Digital illustration of a face in profile">
            <a:extLst>
              <a:ext uri="{FF2B5EF4-FFF2-40B4-BE49-F238E27FC236}">
                <a16:creationId xmlns:a16="http://schemas.microsoft.com/office/drawing/2014/main" id="{381AD4BE-112E-CE20-A2F6-5B03417C2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510113"/>
            <a:ext cx="5033323" cy="22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B1F24-73D6-5452-733D-D1E62201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536" y="662186"/>
            <a:ext cx="5314597" cy="52879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000" b="0" i="0" dirty="0">
                <a:effectLst/>
              </a:rPr>
              <a:t>Healthcare professionals with lived experience of disability bring skills, experience and knowledge. </a:t>
            </a:r>
          </a:p>
          <a:p>
            <a:pPr>
              <a:lnSpc>
                <a:spcPct val="110000"/>
              </a:lnSpc>
            </a:pPr>
            <a:r>
              <a:rPr lang="en-GB" sz="2000" b="0" i="0" dirty="0">
                <a:effectLst/>
              </a:rPr>
              <a:t>They are a valuable resource and essential to addressing safe and effective staffing issues in the UK. 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They challenge outdated perceptions and send a positive message to teams and patients.</a:t>
            </a:r>
          </a:p>
          <a:p>
            <a:pPr>
              <a:lnSpc>
                <a:spcPct val="110000"/>
              </a:lnSpc>
            </a:pPr>
            <a:r>
              <a:rPr lang="en-GB" sz="2000" b="0" i="0" dirty="0">
                <a:effectLst/>
              </a:rPr>
              <a:t>Neurodiversity acknowledges that each person’s brain is unique. Our brains work and interpret information differently and we all bring individual experience, strengths, and assets to a situation.</a:t>
            </a:r>
            <a:endParaRPr lang="en-US" sz="200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2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C716-845B-164C-10E4-DDC8E70B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6" y="285750"/>
            <a:ext cx="4173416" cy="1257299"/>
          </a:xfrm>
        </p:spPr>
        <p:txBody>
          <a:bodyPr anchor="ctr">
            <a:normAutofit/>
          </a:bodyPr>
          <a:lstStyle/>
          <a:p>
            <a:r>
              <a:rPr lang="en-US" dirty="0"/>
              <a:t>Need for the project</a:t>
            </a:r>
          </a:p>
        </p:txBody>
      </p:sp>
      <p:sp>
        <p:nvSpPr>
          <p:cNvPr id="3079" name="Content Placeholder 2">
            <a:extLst>
              <a:ext uri="{FF2B5EF4-FFF2-40B4-BE49-F238E27FC236}">
                <a16:creationId xmlns:a16="http://schemas.microsoft.com/office/drawing/2014/main" id="{3E535F73-B955-85FB-0331-EE9FD753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3" y="1303283"/>
            <a:ext cx="5514866" cy="4411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Neurodiverse groups may be more highly represented in Health and Social care professions than in the general population (Taylor &amp; Walter 2003). </a:t>
            </a:r>
          </a:p>
          <a:p>
            <a:pPr marL="0" indent="0">
              <a:buNone/>
            </a:pPr>
            <a:r>
              <a:rPr lang="en-US" dirty="0"/>
              <a:t>Conditions very often co-occur and many symptoms overlap (Kirby &amp; </a:t>
            </a:r>
            <a:r>
              <a:rPr lang="en-US" dirty="0" err="1"/>
              <a:t>Cleaton</a:t>
            </a:r>
            <a:r>
              <a:rPr lang="en-US" dirty="0"/>
              <a:t> 2019, </a:t>
            </a:r>
            <a:r>
              <a:rPr lang="en-US" dirty="0" err="1"/>
              <a:t>Micheva</a:t>
            </a:r>
            <a:r>
              <a:rPr lang="en-US" dirty="0"/>
              <a:t> 2018). </a:t>
            </a:r>
          </a:p>
          <a:p>
            <a:pPr marL="0" indent="0">
              <a:buNone/>
            </a:pPr>
            <a:r>
              <a:rPr lang="en-US" dirty="0"/>
              <a:t>Previous 2010 guidance only addressed dyslexia, dyspraxia &amp; dyscalculia but still being requested. </a:t>
            </a:r>
          </a:p>
          <a:p>
            <a:pPr marL="0" indent="0">
              <a:buNone/>
            </a:pPr>
            <a:r>
              <a:rPr lang="en-US" dirty="0"/>
              <a:t>Reasonable adjustments variable as are the experiences of nurses across all areas of the profession</a:t>
            </a:r>
          </a:p>
        </p:txBody>
      </p:sp>
      <p:pic>
        <p:nvPicPr>
          <p:cNvPr id="3074" name="Picture 2" descr="This diagram by Kirby and Cleaton shows the percentages for co-occurring conditions ASC, Dyspraxia, Dyscalculia, Dyslexia and ADHD. ">
            <a:extLst>
              <a:ext uri="{FF2B5EF4-FFF2-40B4-BE49-F238E27FC236}">
                <a16:creationId xmlns:a16="http://schemas.microsoft.com/office/drawing/2014/main" id="{014DC295-D62E-F272-923C-507E49E9E1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6782" y="157060"/>
            <a:ext cx="5514866" cy="67009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85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75F68C-E234-4619-83DF-37C1880C3B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Effects of Neurodiversity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97A60-8EE9-4B41-A4BC-3DE8722291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ADF696-3CD4-43DB-AF56-68245D9EFC61}"/>
              </a:ext>
            </a:extLst>
          </p:cNvPr>
          <p:cNvSpPr/>
          <p:nvPr/>
        </p:nvSpPr>
        <p:spPr>
          <a:xfrm>
            <a:off x="884583" y="1639957"/>
            <a:ext cx="3101008" cy="1451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A068F4-72D6-4EE8-A66E-62FC537797D0}"/>
              </a:ext>
            </a:extLst>
          </p:cNvPr>
          <p:cNvSpPr/>
          <p:nvPr/>
        </p:nvSpPr>
        <p:spPr>
          <a:xfrm>
            <a:off x="884583" y="1628775"/>
            <a:ext cx="3101008" cy="14511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ublic Sans Medium"/>
              </a:rPr>
              <a:t>Dyspraxia/ DCD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ublic Sans Medium"/>
              </a:rPr>
              <a:t>Poor motor control/ co-ordination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ublic Sans Medium"/>
              </a:rPr>
              <a:t>Clumsiness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ublic Sans Medium"/>
              </a:rPr>
              <a:t>Poor time management/ organisation,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ublic Sans Medium"/>
              </a:rPr>
              <a:t>Difficulty finding right words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ublic Sans Medium"/>
              </a:rPr>
              <a:t>(Kirby et al., 2010)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74126B-E8BB-4A88-BDDB-B8F67E36A716}"/>
              </a:ext>
            </a:extLst>
          </p:cNvPr>
          <p:cNvSpPr/>
          <p:nvPr/>
        </p:nvSpPr>
        <p:spPr>
          <a:xfrm>
            <a:off x="884583" y="4124739"/>
            <a:ext cx="2971800" cy="2052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tx1"/>
                </a:solidFill>
                <a:latin typeface="Public Sans Black"/>
              </a:rPr>
              <a:t>ADHD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Public Sans Medium"/>
              </a:rPr>
              <a:t>Poor attention (or hyper focus on stimulating tasks) or attention to detail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Public Sans Medium"/>
              </a:rPr>
              <a:t>Hyperactivity or  restlessness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Public Sans Medium"/>
              </a:rPr>
              <a:t>Poor time management/ Prioritisation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Public Sans Medium"/>
              </a:rPr>
              <a:t>Impulsiveness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Public Sans Medium"/>
              </a:rPr>
              <a:t>Overworking, difficulty relaxing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Public Sans Medium"/>
              </a:rPr>
              <a:t>Forgetfulness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Public Sans Medium"/>
              </a:rPr>
              <a:t>Excessive talking        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Public Sans Medium"/>
              </a:rPr>
              <a:t> (Katzman et al., 2017)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906734-6E97-44E1-B26F-0654AC13C46C}"/>
              </a:ext>
            </a:extLst>
          </p:cNvPr>
          <p:cNvSpPr/>
          <p:nvPr/>
        </p:nvSpPr>
        <p:spPr>
          <a:xfrm>
            <a:off x="8454888" y="3637280"/>
            <a:ext cx="3247060" cy="26212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tx1"/>
                </a:solidFill>
                <a:latin typeface="Public Sans Black"/>
              </a:rPr>
              <a:t>Autism Spectrum Conditions (ASC) </a:t>
            </a:r>
            <a:r>
              <a:rPr lang="en-GB" sz="1200" dirty="0">
                <a:solidFill>
                  <a:schemeClr val="tx1"/>
                </a:solidFill>
                <a:latin typeface="Public Sans Black"/>
              </a:rPr>
              <a:t>(including previous names Asperger's, Autism Spectrum Disorders)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Public Sans Medium"/>
              </a:rPr>
              <a:t>Difficulty interpreting verbal and non-verbal language </a:t>
            </a:r>
            <a:r>
              <a:rPr lang="en-GB" sz="1200" dirty="0" err="1">
                <a:solidFill>
                  <a:schemeClr val="tx1"/>
                </a:solidFill>
                <a:latin typeface="Public Sans Medium"/>
              </a:rPr>
              <a:t>eg</a:t>
            </a:r>
            <a:r>
              <a:rPr lang="en-GB" sz="1200" dirty="0">
                <a:solidFill>
                  <a:schemeClr val="tx1"/>
                </a:solidFill>
                <a:latin typeface="Public Sans Medium"/>
              </a:rPr>
              <a:t> tone of voice and facial expressions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Public Sans Medium"/>
              </a:rPr>
              <a:t>Literal in understanding of language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Public Sans Medium"/>
              </a:rPr>
              <a:t>Difficulty reading other people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Public Sans Medium"/>
              </a:rPr>
              <a:t>Sensory sensitivities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Public Sans Medium"/>
              </a:rPr>
              <a:t>Repetitive/routine behaviours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Public Sans Medium"/>
              </a:rPr>
              <a:t>Anxiety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Public Sans Medium"/>
              </a:rPr>
              <a:t>(National Autistic Society 2016)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EE65F2-3A4D-4E80-864D-0F9235FD18BC}"/>
              </a:ext>
            </a:extLst>
          </p:cNvPr>
          <p:cNvSpPr/>
          <p:nvPr/>
        </p:nvSpPr>
        <p:spPr>
          <a:xfrm>
            <a:off x="4792179" y="1337434"/>
            <a:ext cx="3019978" cy="1550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Dyscalculia</a:t>
            </a:r>
          </a:p>
          <a:p>
            <a:r>
              <a:rPr lang="en-GB" sz="1200" dirty="0">
                <a:solidFill>
                  <a:schemeClr val="tx1"/>
                </a:solidFill>
                <a:latin typeface="Public Sans Medium"/>
              </a:rPr>
              <a:t>Difficult understanding numbers </a:t>
            </a:r>
          </a:p>
          <a:p>
            <a:r>
              <a:rPr lang="en-GB" sz="1200" dirty="0">
                <a:solidFill>
                  <a:schemeClr val="tx1"/>
                </a:solidFill>
                <a:latin typeface="Public Sans Medium"/>
              </a:rPr>
              <a:t>Poor sense of estimate of numbers</a:t>
            </a:r>
          </a:p>
          <a:p>
            <a:r>
              <a:rPr lang="en-GB" sz="1200" dirty="0">
                <a:solidFill>
                  <a:schemeClr val="tx1"/>
                </a:solidFill>
                <a:latin typeface="Public Sans Medium"/>
              </a:rPr>
              <a:t>Slow to perform calculations</a:t>
            </a:r>
          </a:p>
          <a:p>
            <a:r>
              <a:rPr lang="en-GB" sz="1200" dirty="0">
                <a:solidFill>
                  <a:schemeClr val="tx1"/>
                </a:solidFill>
                <a:latin typeface="Public Sans Medium"/>
              </a:rPr>
              <a:t>Forget mathematical procedures/ maths facts</a:t>
            </a:r>
          </a:p>
          <a:p>
            <a:r>
              <a:rPr lang="en-GB" sz="1200" dirty="0">
                <a:solidFill>
                  <a:schemeClr val="tx1"/>
                </a:solidFill>
                <a:latin typeface="Public Sans Medium"/>
              </a:rPr>
              <a:t>Difficulty counting backwards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  <a:latin typeface="Public Sans Medium"/>
              </a:rPr>
              <a:t>(Chinn, 2012)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8D5A74-4E4A-40C4-9721-D6B85781A866}"/>
              </a:ext>
            </a:extLst>
          </p:cNvPr>
          <p:cNvSpPr/>
          <p:nvPr/>
        </p:nvSpPr>
        <p:spPr>
          <a:xfrm>
            <a:off x="8608666" y="1590261"/>
            <a:ext cx="2753139" cy="1550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Dyslexia</a:t>
            </a:r>
          </a:p>
          <a:p>
            <a:r>
              <a:rPr lang="en-GB" sz="1200" dirty="0">
                <a:solidFill>
                  <a:schemeClr val="tx1"/>
                </a:solidFill>
                <a:latin typeface="Public Sans Medium"/>
              </a:rPr>
              <a:t>Difficulties with spelling and fluent word reading</a:t>
            </a:r>
          </a:p>
          <a:p>
            <a:r>
              <a:rPr lang="en-GB" sz="1200" dirty="0">
                <a:solidFill>
                  <a:schemeClr val="tx1"/>
                </a:solidFill>
                <a:latin typeface="Public Sans Medium"/>
              </a:rPr>
              <a:t>Slower verbal processing speed</a:t>
            </a:r>
          </a:p>
          <a:p>
            <a:r>
              <a:rPr lang="en-GB" sz="1200" dirty="0">
                <a:solidFill>
                  <a:schemeClr val="tx1"/>
                </a:solidFill>
                <a:latin typeface="Public Sans Medium"/>
              </a:rPr>
              <a:t>Slower reading</a:t>
            </a:r>
          </a:p>
          <a:p>
            <a:r>
              <a:rPr lang="en-GB" sz="1200" dirty="0">
                <a:solidFill>
                  <a:schemeClr val="tx1"/>
                </a:solidFill>
                <a:latin typeface="Public Sans Medium"/>
              </a:rPr>
              <a:t>Reduced verbal memory and working memory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  <a:latin typeface="Public Sans Medium"/>
              </a:rPr>
              <a:t>(Rose, 2009</a:t>
            </a:r>
            <a:r>
              <a:rPr lang="en-GB" sz="11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Star: 24 Points 12">
            <a:extLst>
              <a:ext uri="{FF2B5EF4-FFF2-40B4-BE49-F238E27FC236}">
                <a16:creationId xmlns:a16="http://schemas.microsoft.com/office/drawing/2014/main" id="{80508CC9-5D97-437C-A5B8-46DD8675192D}"/>
              </a:ext>
            </a:extLst>
          </p:cNvPr>
          <p:cNvSpPr/>
          <p:nvPr/>
        </p:nvSpPr>
        <p:spPr>
          <a:xfrm>
            <a:off x="4234069" y="2900361"/>
            <a:ext cx="3972341" cy="3738564"/>
          </a:xfrm>
          <a:prstGeom prst="star24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Public Sans Black"/>
              </a:rPr>
              <a:t>Positives Aspects of Neurodiversity</a:t>
            </a:r>
          </a:p>
          <a:p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Public Sans Medium"/>
              </a:rPr>
              <a:t>Problem Solving Skills</a:t>
            </a:r>
          </a:p>
          <a:p>
            <a:r>
              <a:rPr lang="en-GB" sz="1400" dirty="0">
                <a:solidFill>
                  <a:schemeClr val="tx1"/>
                </a:solidFill>
                <a:latin typeface="Public Sans Medium"/>
              </a:rPr>
              <a:t>Different ways of thinking</a:t>
            </a:r>
          </a:p>
          <a:p>
            <a:r>
              <a:rPr lang="en-GB" sz="1400" dirty="0">
                <a:solidFill>
                  <a:schemeClr val="tx1"/>
                </a:solidFill>
                <a:latin typeface="Public Sans Medium"/>
              </a:rPr>
              <a:t>Empathy</a:t>
            </a:r>
          </a:p>
          <a:p>
            <a:r>
              <a:rPr lang="en-GB" sz="1400" dirty="0">
                <a:solidFill>
                  <a:schemeClr val="tx1"/>
                </a:solidFill>
                <a:latin typeface="Public Sans Medium"/>
              </a:rPr>
              <a:t>Creativity</a:t>
            </a:r>
          </a:p>
          <a:p>
            <a:r>
              <a:rPr lang="en-GB" sz="1400" dirty="0">
                <a:solidFill>
                  <a:schemeClr val="tx1"/>
                </a:solidFill>
                <a:latin typeface="Public Sans Medium"/>
              </a:rPr>
              <a:t>Often practically strong</a:t>
            </a:r>
          </a:p>
        </p:txBody>
      </p:sp>
    </p:spTree>
    <p:extLst>
      <p:ext uri="{BB962C8B-B14F-4D97-AF65-F5344CB8AC3E}">
        <p14:creationId xmlns:p14="http://schemas.microsoft.com/office/powerpoint/2010/main" val="208570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BA250F-EDB7-4B39-51F4-65D2A0717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Guidance and pocket book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5BCCA-DCBA-CF6B-2730-31A218B1EA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C3FAD-075F-0B72-33A4-369D07546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0" y="818864"/>
            <a:ext cx="4404211" cy="6043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49E9ED-5912-206E-ABF3-D7D0DC287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779" y="1628775"/>
            <a:ext cx="2831762" cy="39373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C9AE3A-766C-0D08-B559-B7A6A95B566E}"/>
              </a:ext>
            </a:extLst>
          </p:cNvPr>
          <p:cNvSpPr txBox="1"/>
          <p:nvPr/>
        </p:nvSpPr>
        <p:spPr>
          <a:xfrm>
            <a:off x="6321287" y="5867905"/>
            <a:ext cx="4969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https://www.rcn.org.uk/Professional-Development/publications/neurodiversity-guidance-uk-pub-010-156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318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1286D0-10CF-7A09-4482-EF845EAE5B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Neurodiversity Guidance Website</a:t>
            </a:r>
          </a:p>
          <a:p>
            <a:r>
              <a:rPr lang="en-GB" sz="1400" dirty="0">
                <a:hlinkClick r:id="rId2"/>
              </a:rPr>
              <a:t>https://www.rcn.org.uk/get-help/member-support-services/peer-support-services</a:t>
            </a:r>
            <a:r>
              <a:rPr lang="en-GB" sz="1400">
                <a:hlinkClick r:id="rId2"/>
              </a:rPr>
              <a:t>/neurodiversity-guidance</a:t>
            </a:r>
            <a:r>
              <a:rPr lang="en-GB" sz="1400"/>
              <a:t> </a:t>
            </a:r>
            <a:endParaRPr lang="en-GB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EF198-5D9E-D033-31E6-DD37A78231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2CD4A-1341-89AB-2071-970D8ADBA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3" y="1524097"/>
            <a:ext cx="10813774" cy="53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3011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AnalogousFromRegularSeedRightStep">
      <a:dk1>
        <a:srgbClr val="000000"/>
      </a:dk1>
      <a:lt1>
        <a:srgbClr val="FFFFFF"/>
      </a:lt1>
      <a:dk2>
        <a:srgbClr val="1C2732"/>
      </a:dk2>
      <a:lt2>
        <a:srgbClr val="F3F0F1"/>
      </a:lt2>
      <a:accent1>
        <a:srgbClr val="21B782"/>
      </a:accent1>
      <a:accent2>
        <a:srgbClr val="14B1BC"/>
      </a:accent2>
      <a:accent3>
        <a:srgbClr val="298CE7"/>
      </a:accent3>
      <a:accent4>
        <a:srgbClr val="2E40D9"/>
      </a:accent4>
      <a:accent5>
        <a:srgbClr val="6529E7"/>
      </a:accent5>
      <a:accent6>
        <a:srgbClr val="A217D5"/>
      </a:accent6>
      <a:hlink>
        <a:srgbClr val="BF3F6C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1848</Words>
  <Application>Microsoft Macintosh PowerPoint</Application>
  <PresentationFormat>Widescreen</PresentationFormat>
  <Paragraphs>182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Arial,Sans-Serif</vt:lpstr>
      <vt:lpstr>Calibri</vt:lpstr>
      <vt:lpstr>Corbel</vt:lpstr>
      <vt:lpstr>Georgia</vt:lpstr>
      <vt:lpstr>Montserrat ExtraBold</vt:lpstr>
      <vt:lpstr>Neue Haas Grotesk Text Pro</vt:lpstr>
      <vt:lpstr>Public Sans Black</vt:lpstr>
      <vt:lpstr>Public Sans Light</vt:lpstr>
      <vt:lpstr>Public Sans Medium</vt:lpstr>
      <vt:lpstr>Segoe UI</vt:lpstr>
      <vt:lpstr>SwellVTI</vt:lpstr>
      <vt:lpstr>Neurodiversity guidelines for students and staff in education and practice </vt:lpstr>
      <vt:lpstr>Purpose of workshop</vt:lpstr>
      <vt:lpstr>Terminology</vt:lpstr>
      <vt:lpstr>PowerPoint Presentation</vt:lpstr>
      <vt:lpstr>Why is a diverse nursing workforce important?</vt:lpstr>
      <vt:lpstr>Need for the project</vt:lpstr>
      <vt:lpstr>PowerPoint Presentation</vt:lpstr>
      <vt:lpstr>PowerPoint Presentation</vt:lpstr>
      <vt:lpstr>PowerPoint Presentation</vt:lpstr>
      <vt:lpstr>PowerPoint Presentation</vt:lpstr>
      <vt:lpstr>Support for neurodivergent nursing staff – what works?</vt:lpstr>
      <vt:lpstr>PowerPoint Presentation</vt:lpstr>
      <vt:lpstr>Reasonable Adjustments in Practice</vt:lpstr>
      <vt:lpstr>Wellbeing</vt:lpstr>
      <vt:lpstr>Assistive Technology</vt:lpstr>
      <vt:lpstr>Discussion</vt:lpstr>
      <vt:lpstr>References and additional reading</vt:lpstr>
      <vt:lpstr>References and additional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Neurodiversity guidelines for students and staff in education and practice </dc:title>
  <dc:creator>Burden, Sarah</dc:creator>
  <cp:lastModifiedBy>Kelly, Gill</cp:lastModifiedBy>
  <cp:revision>8</cp:revision>
  <dcterms:created xsi:type="dcterms:W3CDTF">2023-11-07T13:42:48Z</dcterms:created>
  <dcterms:modified xsi:type="dcterms:W3CDTF">2023-11-16T10:27:00Z</dcterms:modified>
</cp:coreProperties>
</file>