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4"/>
  </p:sldMasterIdLst>
  <p:notesMasterIdLst>
    <p:notesMasterId r:id="rId18"/>
  </p:notesMasterIdLst>
  <p:sldIdLst>
    <p:sldId id="278" r:id="rId5"/>
    <p:sldId id="294" r:id="rId6"/>
    <p:sldId id="309" r:id="rId7"/>
    <p:sldId id="300" r:id="rId8"/>
    <p:sldId id="296" r:id="rId9"/>
    <p:sldId id="304" r:id="rId10"/>
    <p:sldId id="302" r:id="rId11"/>
    <p:sldId id="310" r:id="rId12"/>
    <p:sldId id="312" r:id="rId13"/>
    <p:sldId id="311" r:id="rId14"/>
    <p:sldId id="313" r:id="rId15"/>
    <p:sldId id="307" r:id="rId16"/>
    <p:sldId id="293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E"/>
    <a:srgbClr val="F5CDCE"/>
    <a:srgbClr val="D9D9FF"/>
    <a:srgbClr val="CCCCFF"/>
    <a:srgbClr val="202C8F"/>
    <a:srgbClr val="FDFBF6"/>
    <a:srgbClr val="AAC4E9"/>
    <a:srgbClr val="DF8C8C"/>
    <a:srgbClr val="D4D593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42E93-4DBE-47E4-96AC-7742781F1B3C}" v="26" dt="2023-11-07T21:29:52.264"/>
    <p1510:client id="{8CFA574A-3F03-9F1D-C204-B30E5AD1FB77}" v="1" dt="2023-11-07T12:47:21.824"/>
    <p1510:client id="{B6CEB43B-4C5D-C7E8-FEBF-14CEBBB0FF21}" v="161" dt="2023-11-07T13:19:19.50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C7C9E-AB18-4947-B876-8254DC546EC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F32490-8FFE-4653-813C-01A765C346C0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NMC (2018) SSSA requirement</a:t>
          </a:r>
          <a:endParaRPr lang="en-GB"/>
        </a:p>
      </dgm:t>
    </dgm:pt>
    <dgm:pt modelId="{5CCC85AD-2EF8-497F-9022-5079D6361CBB}" type="parTrans" cxnId="{6F0A8552-A6A8-4342-8E85-A768E4F76D81}">
      <dgm:prSet/>
      <dgm:spPr/>
      <dgm:t>
        <a:bodyPr/>
        <a:lstStyle/>
        <a:p>
          <a:endParaRPr lang="en-US"/>
        </a:p>
      </dgm:t>
    </dgm:pt>
    <dgm:pt modelId="{00FB41AD-D518-4F0B-B0B4-6990262937F8}" type="sibTrans" cxnId="{6F0A8552-A6A8-4342-8E85-A768E4F76D81}">
      <dgm:prSet/>
      <dgm:spPr/>
      <dgm:t>
        <a:bodyPr/>
        <a:lstStyle/>
        <a:p>
          <a:endParaRPr lang="en-US"/>
        </a:p>
      </dgm:t>
    </dgm:pt>
    <dgm:pt modelId="{11D27C24-353A-4B33-9275-CF91E286EB31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Can take different forms but should always be timely,  collaborative and constructive</a:t>
          </a:r>
          <a:endParaRPr lang="en-GB"/>
        </a:p>
      </dgm:t>
    </dgm:pt>
    <dgm:pt modelId="{11C3121C-FBAB-4FC4-9476-2F99CB89FDF3}" type="parTrans" cxnId="{B5EFFB38-9122-4944-B434-F54770F0A9A0}">
      <dgm:prSet/>
      <dgm:spPr/>
      <dgm:t>
        <a:bodyPr/>
        <a:lstStyle/>
        <a:p>
          <a:endParaRPr lang="en-US"/>
        </a:p>
      </dgm:t>
    </dgm:pt>
    <dgm:pt modelId="{F4BFA20D-9DD0-4156-B245-F452CC254EF7}" type="sibTrans" cxnId="{B5EFFB38-9122-4944-B434-F54770F0A9A0}">
      <dgm:prSet/>
      <dgm:spPr/>
      <dgm:t>
        <a:bodyPr/>
        <a:lstStyle/>
        <a:p>
          <a:endParaRPr lang="en-US"/>
        </a:p>
      </dgm:t>
    </dgm:pt>
    <dgm:pt modelId="{0078CE9A-7F2C-4F3E-A534-0EEF0379C224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Supports achievement of proficiencies, professional values and skills</a:t>
          </a:r>
          <a:endParaRPr lang="en-GB"/>
        </a:p>
      </dgm:t>
    </dgm:pt>
    <dgm:pt modelId="{94E6BB58-9643-457C-9134-2F7AF8434141}" type="parTrans" cxnId="{AFF729EA-EDCE-434D-817B-E3C65FBE9D56}">
      <dgm:prSet/>
      <dgm:spPr/>
      <dgm:t>
        <a:bodyPr/>
        <a:lstStyle/>
        <a:p>
          <a:endParaRPr lang="en-US"/>
        </a:p>
      </dgm:t>
    </dgm:pt>
    <dgm:pt modelId="{188C84DC-8493-49B0-BEED-252D67D5E40D}" type="sibTrans" cxnId="{AFF729EA-EDCE-434D-817B-E3C65FBE9D56}">
      <dgm:prSet/>
      <dgm:spPr/>
      <dgm:t>
        <a:bodyPr/>
        <a:lstStyle/>
        <a:p>
          <a:endParaRPr lang="en-US"/>
        </a:p>
      </dgm:t>
    </dgm:pt>
    <dgm:pt modelId="{6C623665-C505-4AE1-9D33-24BDA898018B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Highlights areas where support and further learning may be required</a:t>
          </a:r>
          <a:endParaRPr lang="en-GB"/>
        </a:p>
      </dgm:t>
    </dgm:pt>
    <dgm:pt modelId="{0149C95F-8867-46C2-A2E5-CBE06EFE9E95}" type="parTrans" cxnId="{1A5384DC-0A3A-499A-9E8D-ED28D539105C}">
      <dgm:prSet/>
      <dgm:spPr/>
      <dgm:t>
        <a:bodyPr/>
        <a:lstStyle/>
        <a:p>
          <a:endParaRPr lang="en-US"/>
        </a:p>
      </dgm:t>
    </dgm:pt>
    <dgm:pt modelId="{2A5CBA28-1D6A-495B-95D3-6BD1A7FAF8E0}" type="sibTrans" cxnId="{1A5384DC-0A3A-499A-9E8D-ED28D539105C}">
      <dgm:prSet/>
      <dgm:spPr/>
      <dgm:t>
        <a:bodyPr/>
        <a:lstStyle/>
        <a:p>
          <a:endParaRPr lang="en-US"/>
        </a:p>
      </dgm:t>
    </dgm:pt>
    <dgm:pt modelId="{70DC78CA-16DB-4C65-B125-ADF00D29E088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Improves overall practice and professional conduct</a:t>
          </a:r>
          <a:endParaRPr lang="en-GB"/>
        </a:p>
      </dgm:t>
    </dgm:pt>
    <dgm:pt modelId="{89BF3D35-39C4-4D9D-83AD-52B0C6583825}" type="parTrans" cxnId="{587E4F85-735A-43EA-AD86-1C30EE19D4FB}">
      <dgm:prSet/>
      <dgm:spPr/>
      <dgm:t>
        <a:bodyPr/>
        <a:lstStyle/>
        <a:p>
          <a:endParaRPr lang="en-US"/>
        </a:p>
      </dgm:t>
    </dgm:pt>
    <dgm:pt modelId="{E01B5383-08A7-4183-96D9-361D4992544F}" type="sibTrans" cxnId="{587E4F85-735A-43EA-AD86-1C30EE19D4FB}">
      <dgm:prSet/>
      <dgm:spPr/>
      <dgm:t>
        <a:bodyPr/>
        <a:lstStyle/>
        <a:p>
          <a:endParaRPr lang="en-US"/>
        </a:p>
      </dgm:t>
    </dgm:pt>
    <dgm:pt modelId="{68CCBEC8-6753-4EA1-A215-A51BF0724F3B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May involve working with PS and AA to develop an action plan.</a:t>
          </a:r>
          <a:endParaRPr lang="en-GB"/>
        </a:p>
      </dgm:t>
    </dgm:pt>
    <dgm:pt modelId="{7F8D20DD-B8C7-49B3-8A11-C6435F118396}" type="parTrans" cxnId="{D4C698FB-8D22-4FBA-82BC-7BC220F26CD5}">
      <dgm:prSet/>
      <dgm:spPr/>
      <dgm:t>
        <a:bodyPr/>
        <a:lstStyle/>
        <a:p>
          <a:endParaRPr lang="en-US"/>
        </a:p>
      </dgm:t>
    </dgm:pt>
    <dgm:pt modelId="{476E68F8-1C5C-4DFB-92CF-BC8246F0D4FE}" type="sibTrans" cxnId="{D4C698FB-8D22-4FBA-82BC-7BC220F26CD5}">
      <dgm:prSet/>
      <dgm:spPr/>
      <dgm:t>
        <a:bodyPr/>
        <a:lstStyle/>
        <a:p>
          <a:endParaRPr lang="en-US"/>
        </a:p>
      </dgm:t>
    </dgm:pt>
    <dgm:pt modelId="{A9EE1144-6BA7-40E4-A04C-EF5A1D6E2F32}" type="pres">
      <dgm:prSet presAssocID="{C35C7C9E-AB18-4947-B876-8254DC546EC0}" presName="diagram" presStyleCnt="0">
        <dgm:presLayoutVars>
          <dgm:dir/>
          <dgm:resizeHandles val="exact"/>
        </dgm:presLayoutVars>
      </dgm:prSet>
      <dgm:spPr/>
    </dgm:pt>
    <dgm:pt modelId="{58DB0342-748A-4221-B7B1-54E64DD9DF3D}" type="pres">
      <dgm:prSet presAssocID="{84F32490-8FFE-4653-813C-01A765C346C0}" presName="node" presStyleLbl="node1" presStyleIdx="0" presStyleCnt="6">
        <dgm:presLayoutVars>
          <dgm:bulletEnabled val="1"/>
        </dgm:presLayoutVars>
      </dgm:prSet>
      <dgm:spPr/>
    </dgm:pt>
    <dgm:pt modelId="{4EBCCF11-A56F-4807-9BA5-E47B1C85FD6A}" type="pres">
      <dgm:prSet presAssocID="{00FB41AD-D518-4F0B-B0B4-6990262937F8}" presName="sibTrans" presStyleCnt="0"/>
      <dgm:spPr/>
    </dgm:pt>
    <dgm:pt modelId="{2D87A325-5BCF-4558-9B5E-0D328A7845C5}" type="pres">
      <dgm:prSet presAssocID="{11D27C24-353A-4B33-9275-CF91E286EB31}" presName="node" presStyleLbl="node1" presStyleIdx="1" presStyleCnt="6">
        <dgm:presLayoutVars>
          <dgm:bulletEnabled val="1"/>
        </dgm:presLayoutVars>
      </dgm:prSet>
      <dgm:spPr/>
    </dgm:pt>
    <dgm:pt modelId="{4BC61D1A-9691-4A12-A882-F945F4E4FA20}" type="pres">
      <dgm:prSet presAssocID="{F4BFA20D-9DD0-4156-B245-F452CC254EF7}" presName="sibTrans" presStyleCnt="0"/>
      <dgm:spPr/>
    </dgm:pt>
    <dgm:pt modelId="{198DF35E-8419-4778-A2FD-B514BD43F4B5}" type="pres">
      <dgm:prSet presAssocID="{0078CE9A-7F2C-4F3E-A534-0EEF0379C224}" presName="node" presStyleLbl="node1" presStyleIdx="2" presStyleCnt="6">
        <dgm:presLayoutVars>
          <dgm:bulletEnabled val="1"/>
        </dgm:presLayoutVars>
      </dgm:prSet>
      <dgm:spPr/>
    </dgm:pt>
    <dgm:pt modelId="{C5C7E283-93F2-4AC1-89CF-62BC01CE1EE8}" type="pres">
      <dgm:prSet presAssocID="{188C84DC-8493-49B0-BEED-252D67D5E40D}" presName="sibTrans" presStyleCnt="0"/>
      <dgm:spPr/>
    </dgm:pt>
    <dgm:pt modelId="{2F5DD503-36DB-4CA7-8209-F5D768647746}" type="pres">
      <dgm:prSet presAssocID="{6C623665-C505-4AE1-9D33-24BDA898018B}" presName="node" presStyleLbl="node1" presStyleIdx="3" presStyleCnt="6">
        <dgm:presLayoutVars>
          <dgm:bulletEnabled val="1"/>
        </dgm:presLayoutVars>
      </dgm:prSet>
      <dgm:spPr/>
    </dgm:pt>
    <dgm:pt modelId="{AE05AE04-E1BF-4DAC-AB27-73980E206C84}" type="pres">
      <dgm:prSet presAssocID="{2A5CBA28-1D6A-495B-95D3-6BD1A7FAF8E0}" presName="sibTrans" presStyleCnt="0"/>
      <dgm:spPr/>
    </dgm:pt>
    <dgm:pt modelId="{70D70EB6-860E-4307-87B4-81930F21525F}" type="pres">
      <dgm:prSet presAssocID="{70DC78CA-16DB-4C65-B125-ADF00D29E088}" presName="node" presStyleLbl="node1" presStyleIdx="4" presStyleCnt="6">
        <dgm:presLayoutVars>
          <dgm:bulletEnabled val="1"/>
        </dgm:presLayoutVars>
      </dgm:prSet>
      <dgm:spPr/>
    </dgm:pt>
    <dgm:pt modelId="{29BDC4AF-C4A7-4AA7-99A9-0A013E7FA3B6}" type="pres">
      <dgm:prSet presAssocID="{E01B5383-08A7-4183-96D9-361D4992544F}" presName="sibTrans" presStyleCnt="0"/>
      <dgm:spPr/>
    </dgm:pt>
    <dgm:pt modelId="{79BC6055-BA20-4C2C-A6C8-C810C66A5FFB}" type="pres">
      <dgm:prSet presAssocID="{68CCBEC8-6753-4EA1-A215-A51BF0724F3B}" presName="node" presStyleLbl="node1" presStyleIdx="5" presStyleCnt="6">
        <dgm:presLayoutVars>
          <dgm:bulletEnabled val="1"/>
        </dgm:presLayoutVars>
      </dgm:prSet>
      <dgm:spPr/>
    </dgm:pt>
  </dgm:ptLst>
  <dgm:cxnLst>
    <dgm:cxn modelId="{03D7922E-8417-487E-AC1B-C7D818A9F716}" type="presOf" srcId="{6C623665-C505-4AE1-9D33-24BDA898018B}" destId="{2F5DD503-36DB-4CA7-8209-F5D768647746}" srcOrd="0" destOrd="0" presId="urn:microsoft.com/office/officeart/2005/8/layout/default"/>
    <dgm:cxn modelId="{D45FE230-FFA5-4572-8CB5-FC6F9E921189}" type="presOf" srcId="{C35C7C9E-AB18-4947-B876-8254DC546EC0}" destId="{A9EE1144-6BA7-40E4-A04C-EF5A1D6E2F32}" srcOrd="0" destOrd="0" presId="urn:microsoft.com/office/officeart/2005/8/layout/default"/>
    <dgm:cxn modelId="{B5EFFB38-9122-4944-B434-F54770F0A9A0}" srcId="{C35C7C9E-AB18-4947-B876-8254DC546EC0}" destId="{11D27C24-353A-4B33-9275-CF91E286EB31}" srcOrd="1" destOrd="0" parTransId="{11C3121C-FBAB-4FC4-9476-2F99CB89FDF3}" sibTransId="{F4BFA20D-9DD0-4156-B245-F452CC254EF7}"/>
    <dgm:cxn modelId="{6F0A8552-A6A8-4342-8E85-A768E4F76D81}" srcId="{C35C7C9E-AB18-4947-B876-8254DC546EC0}" destId="{84F32490-8FFE-4653-813C-01A765C346C0}" srcOrd="0" destOrd="0" parTransId="{5CCC85AD-2EF8-497F-9022-5079D6361CBB}" sibTransId="{00FB41AD-D518-4F0B-B0B4-6990262937F8}"/>
    <dgm:cxn modelId="{9F6DE052-5A17-48D5-A4B6-D0A2F652ADA6}" type="presOf" srcId="{70DC78CA-16DB-4C65-B125-ADF00D29E088}" destId="{70D70EB6-860E-4307-87B4-81930F21525F}" srcOrd="0" destOrd="0" presId="urn:microsoft.com/office/officeart/2005/8/layout/default"/>
    <dgm:cxn modelId="{587E4F85-735A-43EA-AD86-1C30EE19D4FB}" srcId="{C35C7C9E-AB18-4947-B876-8254DC546EC0}" destId="{70DC78CA-16DB-4C65-B125-ADF00D29E088}" srcOrd="4" destOrd="0" parTransId="{89BF3D35-39C4-4D9D-83AD-52B0C6583825}" sibTransId="{E01B5383-08A7-4183-96D9-361D4992544F}"/>
    <dgm:cxn modelId="{1916119A-427E-4B2D-B560-B1B4CBEAE404}" type="presOf" srcId="{84F32490-8FFE-4653-813C-01A765C346C0}" destId="{58DB0342-748A-4221-B7B1-54E64DD9DF3D}" srcOrd="0" destOrd="0" presId="urn:microsoft.com/office/officeart/2005/8/layout/default"/>
    <dgm:cxn modelId="{CBCEB8A1-22BC-4740-A9DF-D96606298868}" type="presOf" srcId="{0078CE9A-7F2C-4F3E-A534-0EEF0379C224}" destId="{198DF35E-8419-4778-A2FD-B514BD43F4B5}" srcOrd="0" destOrd="0" presId="urn:microsoft.com/office/officeart/2005/8/layout/default"/>
    <dgm:cxn modelId="{1A5384DC-0A3A-499A-9E8D-ED28D539105C}" srcId="{C35C7C9E-AB18-4947-B876-8254DC546EC0}" destId="{6C623665-C505-4AE1-9D33-24BDA898018B}" srcOrd="3" destOrd="0" parTransId="{0149C95F-8867-46C2-A2E5-CBE06EFE9E95}" sibTransId="{2A5CBA28-1D6A-495B-95D3-6BD1A7FAF8E0}"/>
    <dgm:cxn modelId="{4C607FE1-9C0A-4C22-9240-72CEAE49328D}" type="presOf" srcId="{11D27C24-353A-4B33-9275-CF91E286EB31}" destId="{2D87A325-5BCF-4558-9B5E-0D328A7845C5}" srcOrd="0" destOrd="0" presId="urn:microsoft.com/office/officeart/2005/8/layout/default"/>
    <dgm:cxn modelId="{AFF729EA-EDCE-434D-817B-E3C65FBE9D56}" srcId="{C35C7C9E-AB18-4947-B876-8254DC546EC0}" destId="{0078CE9A-7F2C-4F3E-A534-0EEF0379C224}" srcOrd="2" destOrd="0" parTransId="{94E6BB58-9643-457C-9134-2F7AF8434141}" sibTransId="{188C84DC-8493-49B0-BEED-252D67D5E40D}"/>
    <dgm:cxn modelId="{872C60EA-24B8-4119-B3BD-B7AD2E6E7007}" type="presOf" srcId="{68CCBEC8-6753-4EA1-A215-A51BF0724F3B}" destId="{79BC6055-BA20-4C2C-A6C8-C810C66A5FFB}" srcOrd="0" destOrd="0" presId="urn:microsoft.com/office/officeart/2005/8/layout/default"/>
    <dgm:cxn modelId="{D4C698FB-8D22-4FBA-82BC-7BC220F26CD5}" srcId="{C35C7C9E-AB18-4947-B876-8254DC546EC0}" destId="{68CCBEC8-6753-4EA1-A215-A51BF0724F3B}" srcOrd="5" destOrd="0" parTransId="{7F8D20DD-B8C7-49B3-8A11-C6435F118396}" sibTransId="{476E68F8-1C5C-4DFB-92CF-BC8246F0D4FE}"/>
    <dgm:cxn modelId="{031FA34B-8DCD-4E9B-A6C1-5042523FDEDF}" type="presParOf" srcId="{A9EE1144-6BA7-40E4-A04C-EF5A1D6E2F32}" destId="{58DB0342-748A-4221-B7B1-54E64DD9DF3D}" srcOrd="0" destOrd="0" presId="urn:microsoft.com/office/officeart/2005/8/layout/default"/>
    <dgm:cxn modelId="{0BEFDB8F-E677-4775-9E1D-07C81C57E30E}" type="presParOf" srcId="{A9EE1144-6BA7-40E4-A04C-EF5A1D6E2F32}" destId="{4EBCCF11-A56F-4807-9BA5-E47B1C85FD6A}" srcOrd="1" destOrd="0" presId="urn:microsoft.com/office/officeart/2005/8/layout/default"/>
    <dgm:cxn modelId="{CF19A580-5555-443B-87F4-EFE922531665}" type="presParOf" srcId="{A9EE1144-6BA7-40E4-A04C-EF5A1D6E2F32}" destId="{2D87A325-5BCF-4558-9B5E-0D328A7845C5}" srcOrd="2" destOrd="0" presId="urn:microsoft.com/office/officeart/2005/8/layout/default"/>
    <dgm:cxn modelId="{6E720952-B2A0-452A-990B-565A38E4C48F}" type="presParOf" srcId="{A9EE1144-6BA7-40E4-A04C-EF5A1D6E2F32}" destId="{4BC61D1A-9691-4A12-A882-F945F4E4FA20}" srcOrd="3" destOrd="0" presId="urn:microsoft.com/office/officeart/2005/8/layout/default"/>
    <dgm:cxn modelId="{3E0B1DED-A2BC-4AEE-A5FE-A96338E890BB}" type="presParOf" srcId="{A9EE1144-6BA7-40E4-A04C-EF5A1D6E2F32}" destId="{198DF35E-8419-4778-A2FD-B514BD43F4B5}" srcOrd="4" destOrd="0" presId="urn:microsoft.com/office/officeart/2005/8/layout/default"/>
    <dgm:cxn modelId="{6FCC21F0-6B7D-4467-AD59-D43677D61862}" type="presParOf" srcId="{A9EE1144-6BA7-40E4-A04C-EF5A1D6E2F32}" destId="{C5C7E283-93F2-4AC1-89CF-62BC01CE1EE8}" srcOrd="5" destOrd="0" presId="urn:microsoft.com/office/officeart/2005/8/layout/default"/>
    <dgm:cxn modelId="{9C23A847-CEE4-4505-9300-7107B3752334}" type="presParOf" srcId="{A9EE1144-6BA7-40E4-A04C-EF5A1D6E2F32}" destId="{2F5DD503-36DB-4CA7-8209-F5D768647746}" srcOrd="6" destOrd="0" presId="urn:microsoft.com/office/officeart/2005/8/layout/default"/>
    <dgm:cxn modelId="{451708CA-FE25-4448-B10E-68DCE9FD04DC}" type="presParOf" srcId="{A9EE1144-6BA7-40E4-A04C-EF5A1D6E2F32}" destId="{AE05AE04-E1BF-4DAC-AB27-73980E206C84}" srcOrd="7" destOrd="0" presId="urn:microsoft.com/office/officeart/2005/8/layout/default"/>
    <dgm:cxn modelId="{BA721EB5-193A-4F19-8738-A0C8739DFED1}" type="presParOf" srcId="{A9EE1144-6BA7-40E4-A04C-EF5A1D6E2F32}" destId="{70D70EB6-860E-4307-87B4-81930F21525F}" srcOrd="8" destOrd="0" presId="urn:microsoft.com/office/officeart/2005/8/layout/default"/>
    <dgm:cxn modelId="{136BB2AC-9D4E-4E1A-97EC-F48D46297A43}" type="presParOf" srcId="{A9EE1144-6BA7-40E4-A04C-EF5A1D6E2F32}" destId="{29BDC4AF-C4A7-4AA7-99A9-0A013E7FA3B6}" srcOrd="9" destOrd="0" presId="urn:microsoft.com/office/officeart/2005/8/layout/default"/>
    <dgm:cxn modelId="{C22E7E4C-CE90-4830-9661-E98C5325D064}" type="presParOf" srcId="{A9EE1144-6BA7-40E4-A04C-EF5A1D6E2F32}" destId="{79BC6055-BA20-4C2C-A6C8-C810C66A5FF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C7C9E-AB18-4947-B876-8254DC546EC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1D27C24-353A-4B33-9275-CF91E286EB31}">
      <dgm:prSet/>
      <dgm:spPr/>
      <dgm:t>
        <a:bodyPr/>
        <a:lstStyle/>
        <a:p>
          <a:pPr rtl="0"/>
          <a:r>
            <a:rPr lang="en-GB"/>
            <a:t>What sort of </a:t>
          </a:r>
          <a:r>
            <a:rPr lang="en-GB">
              <a:latin typeface="Century Gothic" panose="020B0502020202020204"/>
            </a:rPr>
            <a:t>learner feedback</a:t>
          </a:r>
          <a:r>
            <a:rPr lang="en-GB"/>
            <a:t> </a:t>
          </a:r>
          <a:r>
            <a:rPr lang="en-GB">
              <a:latin typeface="Century Gothic" panose="020B0502020202020204"/>
            </a:rPr>
            <a:t>have you been involved with?  </a:t>
          </a:r>
          <a:endParaRPr lang="en-US"/>
        </a:p>
      </dgm:t>
    </dgm:pt>
    <dgm:pt modelId="{11C3121C-FBAB-4FC4-9476-2F99CB89FDF3}" type="parTrans" cxnId="{B5EFFB38-9122-4944-B434-F54770F0A9A0}">
      <dgm:prSet/>
      <dgm:spPr/>
      <dgm:t>
        <a:bodyPr/>
        <a:lstStyle/>
        <a:p>
          <a:endParaRPr lang="en-US"/>
        </a:p>
      </dgm:t>
    </dgm:pt>
    <dgm:pt modelId="{F4BFA20D-9DD0-4156-B245-F452CC254EF7}" type="sibTrans" cxnId="{B5EFFB38-9122-4944-B434-F54770F0A9A0}">
      <dgm:prSet/>
      <dgm:spPr/>
      <dgm:t>
        <a:bodyPr/>
        <a:lstStyle/>
        <a:p>
          <a:endParaRPr lang="en-US"/>
        </a:p>
      </dgm:t>
    </dgm:pt>
    <dgm:pt modelId="{0078CE9A-7F2C-4F3E-A534-0EEF0379C224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How does it feel to give learner feedback?</a:t>
          </a:r>
          <a:endParaRPr lang="en-GB"/>
        </a:p>
      </dgm:t>
    </dgm:pt>
    <dgm:pt modelId="{94E6BB58-9643-457C-9134-2F7AF8434141}" type="parTrans" cxnId="{AFF729EA-EDCE-434D-817B-E3C65FBE9D56}">
      <dgm:prSet/>
      <dgm:spPr/>
      <dgm:t>
        <a:bodyPr/>
        <a:lstStyle/>
        <a:p>
          <a:endParaRPr lang="en-US"/>
        </a:p>
      </dgm:t>
    </dgm:pt>
    <dgm:pt modelId="{188C84DC-8493-49B0-BEED-252D67D5E40D}" type="sibTrans" cxnId="{AFF729EA-EDCE-434D-817B-E3C65FBE9D56}">
      <dgm:prSet/>
      <dgm:spPr/>
      <dgm:t>
        <a:bodyPr/>
        <a:lstStyle/>
        <a:p>
          <a:endParaRPr lang="en-US"/>
        </a:p>
      </dgm:t>
    </dgm:pt>
    <dgm:pt modelId="{6C623665-C505-4AE1-9D33-24BDA898018B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Why might it be uncomfortable to ask for/receive learner feedback?</a:t>
          </a:r>
          <a:endParaRPr lang="en-GB"/>
        </a:p>
      </dgm:t>
    </dgm:pt>
    <dgm:pt modelId="{0149C95F-8867-46C2-A2E5-CBE06EFE9E95}" type="parTrans" cxnId="{1A5384DC-0A3A-499A-9E8D-ED28D539105C}">
      <dgm:prSet/>
      <dgm:spPr/>
      <dgm:t>
        <a:bodyPr/>
        <a:lstStyle/>
        <a:p>
          <a:endParaRPr lang="en-US"/>
        </a:p>
      </dgm:t>
    </dgm:pt>
    <dgm:pt modelId="{2A5CBA28-1D6A-495B-95D3-6BD1A7FAF8E0}" type="sibTrans" cxnId="{1A5384DC-0A3A-499A-9E8D-ED28D539105C}">
      <dgm:prSet/>
      <dgm:spPr/>
      <dgm:t>
        <a:bodyPr/>
        <a:lstStyle/>
        <a:p>
          <a:endParaRPr lang="en-US"/>
        </a:p>
      </dgm:t>
    </dgm:pt>
    <dgm:pt modelId="{70DC78CA-16DB-4C65-B125-ADF00D29E088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How has learner feedback helped you to develop your own practice?</a:t>
          </a:r>
          <a:endParaRPr lang="en-GB"/>
        </a:p>
      </dgm:t>
    </dgm:pt>
    <dgm:pt modelId="{89BF3D35-39C4-4D9D-83AD-52B0C6583825}" type="parTrans" cxnId="{587E4F85-735A-43EA-AD86-1C30EE19D4FB}">
      <dgm:prSet/>
      <dgm:spPr/>
      <dgm:t>
        <a:bodyPr/>
        <a:lstStyle/>
        <a:p>
          <a:endParaRPr lang="en-US"/>
        </a:p>
      </dgm:t>
    </dgm:pt>
    <dgm:pt modelId="{E01B5383-08A7-4183-96D9-361D4992544F}" type="sibTrans" cxnId="{587E4F85-735A-43EA-AD86-1C30EE19D4FB}">
      <dgm:prSet/>
      <dgm:spPr/>
      <dgm:t>
        <a:bodyPr/>
        <a:lstStyle/>
        <a:p>
          <a:endParaRPr lang="en-US"/>
        </a:p>
      </dgm:t>
    </dgm:pt>
    <dgm:pt modelId="{68CCBEC8-6753-4EA1-A215-A51BF0724F3B}">
      <dgm:prSet phldr="0"/>
      <dgm:spPr/>
      <dgm:t>
        <a:bodyPr/>
        <a:lstStyle/>
        <a:p>
          <a:pPr rtl="0"/>
          <a:r>
            <a:rPr lang="en-GB">
              <a:latin typeface="Century Gothic" panose="020B0502020202020204"/>
            </a:rPr>
            <a:t>Memorable learner feedback incidents – why?</a:t>
          </a:r>
          <a:endParaRPr lang="en-GB"/>
        </a:p>
      </dgm:t>
    </dgm:pt>
    <dgm:pt modelId="{7F8D20DD-B8C7-49B3-8A11-C6435F118396}" type="parTrans" cxnId="{D4C698FB-8D22-4FBA-82BC-7BC220F26CD5}">
      <dgm:prSet/>
      <dgm:spPr/>
      <dgm:t>
        <a:bodyPr/>
        <a:lstStyle/>
        <a:p>
          <a:endParaRPr lang="en-US"/>
        </a:p>
      </dgm:t>
    </dgm:pt>
    <dgm:pt modelId="{476E68F8-1C5C-4DFB-92CF-BC8246F0D4FE}" type="sibTrans" cxnId="{D4C698FB-8D22-4FBA-82BC-7BC220F26CD5}">
      <dgm:prSet/>
      <dgm:spPr/>
      <dgm:t>
        <a:bodyPr/>
        <a:lstStyle/>
        <a:p>
          <a:endParaRPr lang="en-US"/>
        </a:p>
      </dgm:t>
    </dgm:pt>
    <dgm:pt modelId="{554B9992-7FC0-477A-B0C8-38ED9FDE6481}" type="pres">
      <dgm:prSet presAssocID="{C35C7C9E-AB18-4947-B876-8254DC546EC0}" presName="Name0" presStyleCnt="0">
        <dgm:presLayoutVars>
          <dgm:dir/>
          <dgm:resizeHandles val="exact"/>
        </dgm:presLayoutVars>
      </dgm:prSet>
      <dgm:spPr/>
    </dgm:pt>
    <dgm:pt modelId="{B2E1DB1A-6CA9-4819-A58F-4BD00E775FA2}" type="pres">
      <dgm:prSet presAssocID="{11D27C24-353A-4B33-9275-CF91E286EB31}" presName="node" presStyleLbl="node1" presStyleIdx="0" presStyleCnt="5">
        <dgm:presLayoutVars>
          <dgm:bulletEnabled val="1"/>
        </dgm:presLayoutVars>
      </dgm:prSet>
      <dgm:spPr/>
    </dgm:pt>
    <dgm:pt modelId="{73F9C33A-189F-436B-B725-1F00B11774BD}" type="pres">
      <dgm:prSet presAssocID="{F4BFA20D-9DD0-4156-B245-F452CC254EF7}" presName="sibTrans" presStyleLbl="sibTrans1D1" presStyleIdx="0" presStyleCnt="4"/>
      <dgm:spPr/>
    </dgm:pt>
    <dgm:pt modelId="{65D09A89-83EE-4E68-A949-430CED19F537}" type="pres">
      <dgm:prSet presAssocID="{F4BFA20D-9DD0-4156-B245-F452CC254EF7}" presName="connectorText" presStyleLbl="sibTrans1D1" presStyleIdx="0" presStyleCnt="4"/>
      <dgm:spPr/>
    </dgm:pt>
    <dgm:pt modelId="{BC5B1CE6-AB40-4F3D-959E-1FA6D902DF58}" type="pres">
      <dgm:prSet presAssocID="{0078CE9A-7F2C-4F3E-A534-0EEF0379C224}" presName="node" presStyleLbl="node1" presStyleIdx="1" presStyleCnt="5">
        <dgm:presLayoutVars>
          <dgm:bulletEnabled val="1"/>
        </dgm:presLayoutVars>
      </dgm:prSet>
      <dgm:spPr/>
    </dgm:pt>
    <dgm:pt modelId="{535256D0-D460-4B6E-91C8-3FC092B0F7AB}" type="pres">
      <dgm:prSet presAssocID="{188C84DC-8493-49B0-BEED-252D67D5E40D}" presName="sibTrans" presStyleLbl="sibTrans1D1" presStyleIdx="1" presStyleCnt="4"/>
      <dgm:spPr/>
    </dgm:pt>
    <dgm:pt modelId="{C0EE9E5F-CDCA-429C-9A6B-09FF654FA2D5}" type="pres">
      <dgm:prSet presAssocID="{188C84DC-8493-49B0-BEED-252D67D5E40D}" presName="connectorText" presStyleLbl="sibTrans1D1" presStyleIdx="1" presStyleCnt="4"/>
      <dgm:spPr/>
    </dgm:pt>
    <dgm:pt modelId="{64FB9A55-DA1C-48A8-A441-9E7F846FE159}" type="pres">
      <dgm:prSet presAssocID="{6C623665-C505-4AE1-9D33-24BDA898018B}" presName="node" presStyleLbl="node1" presStyleIdx="2" presStyleCnt="5">
        <dgm:presLayoutVars>
          <dgm:bulletEnabled val="1"/>
        </dgm:presLayoutVars>
      </dgm:prSet>
      <dgm:spPr/>
    </dgm:pt>
    <dgm:pt modelId="{4E00F10E-A0A3-41DC-81F7-5178173D2E1C}" type="pres">
      <dgm:prSet presAssocID="{2A5CBA28-1D6A-495B-95D3-6BD1A7FAF8E0}" presName="sibTrans" presStyleLbl="sibTrans1D1" presStyleIdx="2" presStyleCnt="4"/>
      <dgm:spPr/>
    </dgm:pt>
    <dgm:pt modelId="{848A26DC-E036-4043-8FEE-27BAA782F7D3}" type="pres">
      <dgm:prSet presAssocID="{2A5CBA28-1D6A-495B-95D3-6BD1A7FAF8E0}" presName="connectorText" presStyleLbl="sibTrans1D1" presStyleIdx="2" presStyleCnt="4"/>
      <dgm:spPr/>
    </dgm:pt>
    <dgm:pt modelId="{6DF87276-6C3E-4AD2-A574-9CF8BC73471E}" type="pres">
      <dgm:prSet presAssocID="{70DC78CA-16DB-4C65-B125-ADF00D29E088}" presName="node" presStyleLbl="node1" presStyleIdx="3" presStyleCnt="5">
        <dgm:presLayoutVars>
          <dgm:bulletEnabled val="1"/>
        </dgm:presLayoutVars>
      </dgm:prSet>
      <dgm:spPr/>
    </dgm:pt>
    <dgm:pt modelId="{126E369D-4286-4D14-BFA8-296965F1DB88}" type="pres">
      <dgm:prSet presAssocID="{E01B5383-08A7-4183-96D9-361D4992544F}" presName="sibTrans" presStyleLbl="sibTrans1D1" presStyleIdx="3" presStyleCnt="4"/>
      <dgm:spPr/>
    </dgm:pt>
    <dgm:pt modelId="{2982A1FE-021D-4C03-B336-E0553E270823}" type="pres">
      <dgm:prSet presAssocID="{E01B5383-08A7-4183-96D9-361D4992544F}" presName="connectorText" presStyleLbl="sibTrans1D1" presStyleIdx="3" presStyleCnt="4"/>
      <dgm:spPr/>
    </dgm:pt>
    <dgm:pt modelId="{5D59136F-DD5D-4B7A-A0FF-B38EA3BD24B7}" type="pres">
      <dgm:prSet presAssocID="{68CCBEC8-6753-4EA1-A215-A51BF0724F3B}" presName="node" presStyleLbl="node1" presStyleIdx="4" presStyleCnt="5">
        <dgm:presLayoutVars>
          <dgm:bulletEnabled val="1"/>
        </dgm:presLayoutVars>
      </dgm:prSet>
      <dgm:spPr/>
    </dgm:pt>
  </dgm:ptLst>
  <dgm:cxnLst>
    <dgm:cxn modelId="{A23D310E-3684-4E8E-A5D2-134D2FC0BD45}" type="presOf" srcId="{C35C7C9E-AB18-4947-B876-8254DC546EC0}" destId="{554B9992-7FC0-477A-B0C8-38ED9FDE6481}" srcOrd="0" destOrd="0" presId="urn:microsoft.com/office/officeart/2016/7/layout/RepeatingBendingProcessNew"/>
    <dgm:cxn modelId="{DB275926-E6E9-4A30-AFEE-33C7E410E6F3}" type="presOf" srcId="{188C84DC-8493-49B0-BEED-252D67D5E40D}" destId="{C0EE9E5F-CDCA-429C-9A6B-09FF654FA2D5}" srcOrd="1" destOrd="0" presId="urn:microsoft.com/office/officeart/2016/7/layout/RepeatingBendingProcessNew"/>
    <dgm:cxn modelId="{2E67D32A-9838-48E4-ABD7-347F55B99EE7}" type="presOf" srcId="{188C84DC-8493-49B0-BEED-252D67D5E40D}" destId="{535256D0-D460-4B6E-91C8-3FC092B0F7AB}" srcOrd="0" destOrd="0" presId="urn:microsoft.com/office/officeart/2016/7/layout/RepeatingBendingProcessNew"/>
    <dgm:cxn modelId="{B5EFFB38-9122-4944-B434-F54770F0A9A0}" srcId="{C35C7C9E-AB18-4947-B876-8254DC546EC0}" destId="{11D27C24-353A-4B33-9275-CF91E286EB31}" srcOrd="0" destOrd="0" parTransId="{11C3121C-FBAB-4FC4-9476-2F99CB89FDF3}" sibTransId="{F4BFA20D-9DD0-4156-B245-F452CC254EF7}"/>
    <dgm:cxn modelId="{25877E60-229A-4887-AAF2-7A54ACB1190E}" type="presOf" srcId="{F4BFA20D-9DD0-4156-B245-F452CC254EF7}" destId="{65D09A89-83EE-4E68-A949-430CED19F537}" srcOrd="1" destOrd="0" presId="urn:microsoft.com/office/officeart/2016/7/layout/RepeatingBendingProcessNew"/>
    <dgm:cxn modelId="{5B456670-9DEF-4BD1-B7D1-9BE971BB77B4}" type="presOf" srcId="{2A5CBA28-1D6A-495B-95D3-6BD1A7FAF8E0}" destId="{848A26DC-E036-4043-8FEE-27BAA782F7D3}" srcOrd="1" destOrd="0" presId="urn:microsoft.com/office/officeart/2016/7/layout/RepeatingBendingProcessNew"/>
    <dgm:cxn modelId="{587E4F85-735A-43EA-AD86-1C30EE19D4FB}" srcId="{C35C7C9E-AB18-4947-B876-8254DC546EC0}" destId="{70DC78CA-16DB-4C65-B125-ADF00D29E088}" srcOrd="3" destOrd="0" parTransId="{89BF3D35-39C4-4D9D-83AD-52B0C6583825}" sibTransId="{E01B5383-08A7-4183-96D9-361D4992544F}"/>
    <dgm:cxn modelId="{4B577B86-0973-49F9-B4C2-B894CAC9E44A}" type="presOf" srcId="{11D27C24-353A-4B33-9275-CF91E286EB31}" destId="{B2E1DB1A-6CA9-4819-A58F-4BD00E775FA2}" srcOrd="0" destOrd="0" presId="urn:microsoft.com/office/officeart/2016/7/layout/RepeatingBendingProcessNew"/>
    <dgm:cxn modelId="{5C85848E-C6BF-4BA2-A38B-61CA0AFBD6A8}" type="presOf" srcId="{70DC78CA-16DB-4C65-B125-ADF00D29E088}" destId="{6DF87276-6C3E-4AD2-A574-9CF8BC73471E}" srcOrd="0" destOrd="0" presId="urn:microsoft.com/office/officeart/2016/7/layout/RepeatingBendingProcessNew"/>
    <dgm:cxn modelId="{3CA49D98-ADF9-4649-8F0E-0AA12C1B367D}" type="presOf" srcId="{6C623665-C505-4AE1-9D33-24BDA898018B}" destId="{64FB9A55-DA1C-48A8-A441-9E7F846FE159}" srcOrd="0" destOrd="0" presId="urn:microsoft.com/office/officeart/2016/7/layout/RepeatingBendingProcessNew"/>
    <dgm:cxn modelId="{2954C7A0-9287-4ECB-BD7A-B0B9D38EE0FD}" type="presOf" srcId="{2A5CBA28-1D6A-495B-95D3-6BD1A7FAF8E0}" destId="{4E00F10E-A0A3-41DC-81F7-5178173D2E1C}" srcOrd="0" destOrd="0" presId="urn:microsoft.com/office/officeart/2016/7/layout/RepeatingBendingProcessNew"/>
    <dgm:cxn modelId="{CE9BAEAC-AC1D-49CC-9DB3-3F0CC97A177E}" type="presOf" srcId="{0078CE9A-7F2C-4F3E-A534-0EEF0379C224}" destId="{BC5B1CE6-AB40-4F3D-959E-1FA6D902DF58}" srcOrd="0" destOrd="0" presId="urn:microsoft.com/office/officeart/2016/7/layout/RepeatingBendingProcessNew"/>
    <dgm:cxn modelId="{540565BF-4C3D-4D97-9413-180A19D4E383}" type="presOf" srcId="{68CCBEC8-6753-4EA1-A215-A51BF0724F3B}" destId="{5D59136F-DD5D-4B7A-A0FF-B38EA3BD24B7}" srcOrd="0" destOrd="0" presId="urn:microsoft.com/office/officeart/2016/7/layout/RepeatingBendingProcessNew"/>
    <dgm:cxn modelId="{0C74ACC4-B9B5-4559-9CAC-E206238EC385}" type="presOf" srcId="{E01B5383-08A7-4183-96D9-361D4992544F}" destId="{126E369D-4286-4D14-BFA8-296965F1DB88}" srcOrd="0" destOrd="0" presId="urn:microsoft.com/office/officeart/2016/7/layout/RepeatingBendingProcessNew"/>
    <dgm:cxn modelId="{C68ED3CD-6068-4020-9209-CB45DA2DBF4F}" type="presOf" srcId="{F4BFA20D-9DD0-4156-B245-F452CC254EF7}" destId="{73F9C33A-189F-436B-B725-1F00B11774BD}" srcOrd="0" destOrd="0" presId="urn:microsoft.com/office/officeart/2016/7/layout/RepeatingBendingProcessNew"/>
    <dgm:cxn modelId="{1A5384DC-0A3A-499A-9E8D-ED28D539105C}" srcId="{C35C7C9E-AB18-4947-B876-8254DC546EC0}" destId="{6C623665-C505-4AE1-9D33-24BDA898018B}" srcOrd="2" destOrd="0" parTransId="{0149C95F-8867-46C2-A2E5-CBE06EFE9E95}" sibTransId="{2A5CBA28-1D6A-495B-95D3-6BD1A7FAF8E0}"/>
    <dgm:cxn modelId="{983292E2-B022-4EA1-9D9F-B616BA415547}" type="presOf" srcId="{E01B5383-08A7-4183-96D9-361D4992544F}" destId="{2982A1FE-021D-4C03-B336-E0553E270823}" srcOrd="1" destOrd="0" presId="urn:microsoft.com/office/officeart/2016/7/layout/RepeatingBendingProcessNew"/>
    <dgm:cxn modelId="{AFF729EA-EDCE-434D-817B-E3C65FBE9D56}" srcId="{C35C7C9E-AB18-4947-B876-8254DC546EC0}" destId="{0078CE9A-7F2C-4F3E-A534-0EEF0379C224}" srcOrd="1" destOrd="0" parTransId="{94E6BB58-9643-457C-9134-2F7AF8434141}" sibTransId="{188C84DC-8493-49B0-BEED-252D67D5E40D}"/>
    <dgm:cxn modelId="{D4C698FB-8D22-4FBA-82BC-7BC220F26CD5}" srcId="{C35C7C9E-AB18-4947-B876-8254DC546EC0}" destId="{68CCBEC8-6753-4EA1-A215-A51BF0724F3B}" srcOrd="4" destOrd="0" parTransId="{7F8D20DD-B8C7-49B3-8A11-C6435F118396}" sibTransId="{476E68F8-1C5C-4DFB-92CF-BC8246F0D4FE}"/>
    <dgm:cxn modelId="{C8B3241D-4720-4A93-BA03-E605904A8231}" type="presParOf" srcId="{554B9992-7FC0-477A-B0C8-38ED9FDE6481}" destId="{B2E1DB1A-6CA9-4819-A58F-4BD00E775FA2}" srcOrd="0" destOrd="0" presId="urn:microsoft.com/office/officeart/2016/7/layout/RepeatingBendingProcessNew"/>
    <dgm:cxn modelId="{C12CD29B-6A6B-4ED8-95BE-3961C4DC6750}" type="presParOf" srcId="{554B9992-7FC0-477A-B0C8-38ED9FDE6481}" destId="{73F9C33A-189F-436B-B725-1F00B11774BD}" srcOrd="1" destOrd="0" presId="urn:microsoft.com/office/officeart/2016/7/layout/RepeatingBendingProcessNew"/>
    <dgm:cxn modelId="{1CAC9FE9-568B-4658-8C14-D8B1E5E51061}" type="presParOf" srcId="{73F9C33A-189F-436B-B725-1F00B11774BD}" destId="{65D09A89-83EE-4E68-A949-430CED19F537}" srcOrd="0" destOrd="0" presId="urn:microsoft.com/office/officeart/2016/7/layout/RepeatingBendingProcessNew"/>
    <dgm:cxn modelId="{383010F6-566F-45C0-9781-3B5C82DFB48F}" type="presParOf" srcId="{554B9992-7FC0-477A-B0C8-38ED9FDE6481}" destId="{BC5B1CE6-AB40-4F3D-959E-1FA6D902DF58}" srcOrd="2" destOrd="0" presId="urn:microsoft.com/office/officeart/2016/7/layout/RepeatingBendingProcessNew"/>
    <dgm:cxn modelId="{1FCE2A85-1F99-47E6-99AD-44AC84F96647}" type="presParOf" srcId="{554B9992-7FC0-477A-B0C8-38ED9FDE6481}" destId="{535256D0-D460-4B6E-91C8-3FC092B0F7AB}" srcOrd="3" destOrd="0" presId="urn:microsoft.com/office/officeart/2016/7/layout/RepeatingBendingProcessNew"/>
    <dgm:cxn modelId="{4F5DE3C8-6490-4BDF-9D05-09D00828FA4F}" type="presParOf" srcId="{535256D0-D460-4B6E-91C8-3FC092B0F7AB}" destId="{C0EE9E5F-CDCA-429C-9A6B-09FF654FA2D5}" srcOrd="0" destOrd="0" presId="urn:microsoft.com/office/officeart/2016/7/layout/RepeatingBendingProcessNew"/>
    <dgm:cxn modelId="{B053F484-5904-4699-B925-FD58DC4F45D7}" type="presParOf" srcId="{554B9992-7FC0-477A-B0C8-38ED9FDE6481}" destId="{64FB9A55-DA1C-48A8-A441-9E7F846FE159}" srcOrd="4" destOrd="0" presId="urn:microsoft.com/office/officeart/2016/7/layout/RepeatingBendingProcessNew"/>
    <dgm:cxn modelId="{E98985B0-1149-47C4-B18B-3A7BD32336A7}" type="presParOf" srcId="{554B9992-7FC0-477A-B0C8-38ED9FDE6481}" destId="{4E00F10E-A0A3-41DC-81F7-5178173D2E1C}" srcOrd="5" destOrd="0" presId="urn:microsoft.com/office/officeart/2016/7/layout/RepeatingBendingProcessNew"/>
    <dgm:cxn modelId="{10CAF4E4-38F8-470B-ADA0-7098923C2FD3}" type="presParOf" srcId="{4E00F10E-A0A3-41DC-81F7-5178173D2E1C}" destId="{848A26DC-E036-4043-8FEE-27BAA782F7D3}" srcOrd="0" destOrd="0" presId="urn:microsoft.com/office/officeart/2016/7/layout/RepeatingBendingProcessNew"/>
    <dgm:cxn modelId="{9025316B-7EBF-4C16-BC39-3DBD5AACD92C}" type="presParOf" srcId="{554B9992-7FC0-477A-B0C8-38ED9FDE6481}" destId="{6DF87276-6C3E-4AD2-A574-9CF8BC73471E}" srcOrd="6" destOrd="0" presId="urn:microsoft.com/office/officeart/2016/7/layout/RepeatingBendingProcessNew"/>
    <dgm:cxn modelId="{D92354CE-2DC8-468F-897F-4BE4E432DA55}" type="presParOf" srcId="{554B9992-7FC0-477A-B0C8-38ED9FDE6481}" destId="{126E369D-4286-4D14-BFA8-296965F1DB88}" srcOrd="7" destOrd="0" presId="urn:microsoft.com/office/officeart/2016/7/layout/RepeatingBendingProcessNew"/>
    <dgm:cxn modelId="{FACEABF9-79F1-4D16-8ED8-6CACEA96A88E}" type="presParOf" srcId="{126E369D-4286-4D14-BFA8-296965F1DB88}" destId="{2982A1FE-021D-4C03-B336-E0553E270823}" srcOrd="0" destOrd="0" presId="urn:microsoft.com/office/officeart/2016/7/layout/RepeatingBendingProcessNew"/>
    <dgm:cxn modelId="{CF844F33-B8D9-47A3-ABC2-D8E2A21AB304}" type="presParOf" srcId="{554B9992-7FC0-477A-B0C8-38ED9FDE6481}" destId="{5D59136F-DD5D-4B7A-A0FF-B38EA3BD24B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B0342-748A-4221-B7B1-54E64DD9DF3D}">
      <dsp:nvSpPr>
        <dsp:cNvPr id="0" name=""/>
        <dsp:cNvSpPr/>
      </dsp:nvSpPr>
      <dsp:spPr>
        <a:xfrm>
          <a:off x="1290278" y="1486"/>
          <a:ext cx="2600251" cy="15601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Century Gothic" panose="020B0502020202020204"/>
            </a:rPr>
            <a:t>NMC (2018) SSSA requirement</a:t>
          </a:r>
          <a:endParaRPr lang="en-GB" sz="1900" kern="1200"/>
        </a:p>
      </dsp:txBody>
      <dsp:txXfrm>
        <a:off x="1290278" y="1486"/>
        <a:ext cx="2600251" cy="1560150"/>
      </dsp:txXfrm>
    </dsp:sp>
    <dsp:sp modelId="{2D87A325-5BCF-4558-9B5E-0D328A7845C5}">
      <dsp:nvSpPr>
        <dsp:cNvPr id="0" name=""/>
        <dsp:cNvSpPr/>
      </dsp:nvSpPr>
      <dsp:spPr>
        <a:xfrm>
          <a:off x="4150555" y="1486"/>
          <a:ext cx="2600251" cy="15601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Century Gothic" panose="020B0502020202020204"/>
            </a:rPr>
            <a:t>Can take different forms but should always be timely,  collaborative and constructive</a:t>
          </a:r>
          <a:endParaRPr lang="en-GB" sz="1900" kern="1200"/>
        </a:p>
      </dsp:txBody>
      <dsp:txXfrm>
        <a:off x="4150555" y="1486"/>
        <a:ext cx="2600251" cy="1560150"/>
      </dsp:txXfrm>
    </dsp:sp>
    <dsp:sp modelId="{198DF35E-8419-4778-A2FD-B514BD43F4B5}">
      <dsp:nvSpPr>
        <dsp:cNvPr id="0" name=""/>
        <dsp:cNvSpPr/>
      </dsp:nvSpPr>
      <dsp:spPr>
        <a:xfrm>
          <a:off x="7010831" y="1486"/>
          <a:ext cx="2600251" cy="15601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Century Gothic" panose="020B0502020202020204"/>
            </a:rPr>
            <a:t>Supports achievement of proficiencies, professional values and skills</a:t>
          </a:r>
          <a:endParaRPr lang="en-GB" sz="1900" kern="1200"/>
        </a:p>
      </dsp:txBody>
      <dsp:txXfrm>
        <a:off x="7010831" y="1486"/>
        <a:ext cx="2600251" cy="1560150"/>
      </dsp:txXfrm>
    </dsp:sp>
    <dsp:sp modelId="{2F5DD503-36DB-4CA7-8209-F5D768647746}">
      <dsp:nvSpPr>
        <dsp:cNvPr id="0" name=""/>
        <dsp:cNvSpPr/>
      </dsp:nvSpPr>
      <dsp:spPr>
        <a:xfrm>
          <a:off x="1290278" y="1821663"/>
          <a:ext cx="2600251" cy="15601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Century Gothic" panose="020B0502020202020204"/>
            </a:rPr>
            <a:t>Highlights areas where support and further learning may be required</a:t>
          </a:r>
          <a:endParaRPr lang="en-GB" sz="1900" kern="1200"/>
        </a:p>
      </dsp:txBody>
      <dsp:txXfrm>
        <a:off x="1290278" y="1821663"/>
        <a:ext cx="2600251" cy="1560150"/>
      </dsp:txXfrm>
    </dsp:sp>
    <dsp:sp modelId="{70D70EB6-860E-4307-87B4-81930F21525F}">
      <dsp:nvSpPr>
        <dsp:cNvPr id="0" name=""/>
        <dsp:cNvSpPr/>
      </dsp:nvSpPr>
      <dsp:spPr>
        <a:xfrm>
          <a:off x="4150555" y="1821663"/>
          <a:ext cx="2600251" cy="15601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Century Gothic" panose="020B0502020202020204"/>
            </a:rPr>
            <a:t>Improves overall practice and professional conduct</a:t>
          </a:r>
          <a:endParaRPr lang="en-GB" sz="1900" kern="1200"/>
        </a:p>
      </dsp:txBody>
      <dsp:txXfrm>
        <a:off x="4150555" y="1821663"/>
        <a:ext cx="2600251" cy="1560150"/>
      </dsp:txXfrm>
    </dsp:sp>
    <dsp:sp modelId="{79BC6055-BA20-4C2C-A6C8-C810C66A5FFB}">
      <dsp:nvSpPr>
        <dsp:cNvPr id="0" name=""/>
        <dsp:cNvSpPr/>
      </dsp:nvSpPr>
      <dsp:spPr>
        <a:xfrm>
          <a:off x="7010831" y="1821663"/>
          <a:ext cx="2600251" cy="15601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Century Gothic" panose="020B0502020202020204"/>
            </a:rPr>
            <a:t>May involve working with PS and AA to develop an action plan.</a:t>
          </a:r>
          <a:endParaRPr lang="en-GB" sz="1900" kern="1200"/>
        </a:p>
      </dsp:txBody>
      <dsp:txXfrm>
        <a:off x="7010831" y="1821663"/>
        <a:ext cx="2600251" cy="156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C33A-189F-436B-B725-1F00B11774BD}">
      <dsp:nvSpPr>
        <dsp:cNvPr id="0" name=""/>
        <dsp:cNvSpPr/>
      </dsp:nvSpPr>
      <dsp:spPr>
        <a:xfrm>
          <a:off x="3709914" y="669530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415" y="712516"/>
        <a:ext cx="27347" cy="5469"/>
      </dsp:txXfrm>
    </dsp:sp>
    <dsp:sp modelId="{B2E1DB1A-6CA9-4819-A58F-4BD00E775FA2}">
      <dsp:nvSpPr>
        <dsp:cNvPr id="0" name=""/>
        <dsp:cNvSpPr/>
      </dsp:nvSpPr>
      <dsp:spPr>
        <a:xfrm>
          <a:off x="1333672" y="1838"/>
          <a:ext cx="2378042" cy="142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What sort of </a:t>
          </a:r>
          <a:r>
            <a:rPr lang="en-GB" sz="1700" kern="1200">
              <a:latin typeface="Century Gothic" panose="020B0502020202020204"/>
            </a:rPr>
            <a:t>learner feedback</a:t>
          </a:r>
          <a:r>
            <a:rPr lang="en-GB" sz="1700" kern="1200"/>
            <a:t> </a:t>
          </a:r>
          <a:r>
            <a:rPr lang="en-GB" sz="1700" kern="1200">
              <a:latin typeface="Century Gothic" panose="020B0502020202020204"/>
            </a:rPr>
            <a:t>have you been involved with?  </a:t>
          </a:r>
          <a:endParaRPr lang="en-US" sz="1700" kern="1200"/>
        </a:p>
      </dsp:txBody>
      <dsp:txXfrm>
        <a:off x="1333672" y="1838"/>
        <a:ext cx="2378042" cy="1426825"/>
      </dsp:txXfrm>
    </dsp:sp>
    <dsp:sp modelId="{535256D0-D460-4B6E-91C8-3FC092B0F7AB}">
      <dsp:nvSpPr>
        <dsp:cNvPr id="0" name=""/>
        <dsp:cNvSpPr/>
      </dsp:nvSpPr>
      <dsp:spPr>
        <a:xfrm>
          <a:off x="6634906" y="669530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79407" y="712516"/>
        <a:ext cx="27347" cy="5469"/>
      </dsp:txXfrm>
    </dsp:sp>
    <dsp:sp modelId="{BC5B1CE6-AB40-4F3D-959E-1FA6D902DF58}">
      <dsp:nvSpPr>
        <dsp:cNvPr id="0" name=""/>
        <dsp:cNvSpPr/>
      </dsp:nvSpPr>
      <dsp:spPr>
        <a:xfrm>
          <a:off x="4258663" y="1838"/>
          <a:ext cx="2378042" cy="1426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entury Gothic" panose="020B0502020202020204"/>
            </a:rPr>
            <a:t>How does it feel to give learner feedback?</a:t>
          </a:r>
          <a:endParaRPr lang="en-GB" sz="1700" kern="1200"/>
        </a:p>
      </dsp:txBody>
      <dsp:txXfrm>
        <a:off x="4258663" y="1838"/>
        <a:ext cx="2378042" cy="1426825"/>
      </dsp:txXfrm>
    </dsp:sp>
    <dsp:sp modelId="{4E00F10E-A0A3-41DC-81F7-5178173D2E1C}">
      <dsp:nvSpPr>
        <dsp:cNvPr id="0" name=""/>
        <dsp:cNvSpPr/>
      </dsp:nvSpPr>
      <dsp:spPr>
        <a:xfrm>
          <a:off x="2522693" y="1426863"/>
          <a:ext cx="5849983" cy="516349"/>
        </a:xfrm>
        <a:custGeom>
          <a:avLst/>
          <a:gdLst/>
          <a:ahLst/>
          <a:cxnLst/>
          <a:rect l="0" t="0" r="0" b="0"/>
          <a:pathLst>
            <a:path>
              <a:moveTo>
                <a:pt x="5849983" y="0"/>
              </a:moveTo>
              <a:lnTo>
                <a:pt x="5849983" y="275274"/>
              </a:lnTo>
              <a:lnTo>
                <a:pt x="0" y="275274"/>
              </a:lnTo>
              <a:lnTo>
                <a:pt x="0" y="516349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0797" y="1682303"/>
        <a:ext cx="293774" cy="5469"/>
      </dsp:txXfrm>
    </dsp:sp>
    <dsp:sp modelId="{64FB9A55-DA1C-48A8-A441-9E7F846FE159}">
      <dsp:nvSpPr>
        <dsp:cNvPr id="0" name=""/>
        <dsp:cNvSpPr/>
      </dsp:nvSpPr>
      <dsp:spPr>
        <a:xfrm>
          <a:off x="7183655" y="1838"/>
          <a:ext cx="2378042" cy="14268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entury Gothic" panose="020B0502020202020204"/>
            </a:rPr>
            <a:t>Why might it be uncomfortable to ask for/receive learner feedback?</a:t>
          </a:r>
          <a:endParaRPr lang="en-GB" sz="1700" kern="1200"/>
        </a:p>
      </dsp:txBody>
      <dsp:txXfrm>
        <a:off x="7183655" y="1838"/>
        <a:ext cx="2378042" cy="1426825"/>
      </dsp:txXfrm>
    </dsp:sp>
    <dsp:sp modelId="{126E369D-4286-4D14-BFA8-296965F1DB88}">
      <dsp:nvSpPr>
        <dsp:cNvPr id="0" name=""/>
        <dsp:cNvSpPr/>
      </dsp:nvSpPr>
      <dsp:spPr>
        <a:xfrm>
          <a:off x="3709914" y="2643306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415" y="2686291"/>
        <a:ext cx="27347" cy="5469"/>
      </dsp:txXfrm>
    </dsp:sp>
    <dsp:sp modelId="{6DF87276-6C3E-4AD2-A574-9CF8BC73471E}">
      <dsp:nvSpPr>
        <dsp:cNvPr id="0" name=""/>
        <dsp:cNvSpPr/>
      </dsp:nvSpPr>
      <dsp:spPr>
        <a:xfrm>
          <a:off x="1333672" y="1975613"/>
          <a:ext cx="2378042" cy="1426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entury Gothic" panose="020B0502020202020204"/>
            </a:rPr>
            <a:t>How has learner feedback helped you to develop your own practice?</a:t>
          </a:r>
          <a:endParaRPr lang="en-GB" sz="1700" kern="1200"/>
        </a:p>
      </dsp:txBody>
      <dsp:txXfrm>
        <a:off x="1333672" y="1975613"/>
        <a:ext cx="2378042" cy="1426825"/>
      </dsp:txXfrm>
    </dsp:sp>
    <dsp:sp modelId="{5D59136F-DD5D-4B7A-A0FF-B38EA3BD24B7}">
      <dsp:nvSpPr>
        <dsp:cNvPr id="0" name=""/>
        <dsp:cNvSpPr/>
      </dsp:nvSpPr>
      <dsp:spPr>
        <a:xfrm>
          <a:off x="4258663" y="1975613"/>
          <a:ext cx="2378042" cy="1426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entury Gothic" panose="020B0502020202020204"/>
            </a:rPr>
            <a:t>Memorable learner feedback incidents – why?</a:t>
          </a:r>
          <a:endParaRPr lang="en-GB" sz="1700" kern="1200"/>
        </a:p>
      </dsp:txBody>
      <dsp:txXfrm>
        <a:off x="4258663" y="1975613"/>
        <a:ext cx="2378042" cy="1426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800" dirty="0">
                <a:latin typeface="Calibri"/>
                <a:ea typeface="Calibri"/>
                <a:cs typeface="Calibri"/>
              </a:rPr>
              <a:t>Need to stress the importance of documentation - </a:t>
            </a:r>
            <a:r>
              <a:rPr lang="en-GB" dirty="0"/>
              <a:t>adding relevant observations on the student’s conduct, proficiency and  achievement to the </a:t>
            </a:r>
            <a:r>
              <a:rPr lang="en-GB" dirty="0" err="1"/>
              <a:t>epad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Post-reg: stress importance on student’s role in developing their learning through the portfolio – student-led.  PA feedback should be constructive and based on reflective discussion.</a:t>
            </a:r>
          </a:p>
        </p:txBody>
      </p:sp>
    </p:spTree>
    <p:extLst>
      <p:ext uri="{BB962C8B-B14F-4D97-AF65-F5344CB8AC3E}">
        <p14:creationId xmlns:p14="http://schemas.microsoft.com/office/powerpoint/2010/main" val="72443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latin typeface="Calibri"/>
                <a:cs typeface="Calibri"/>
              </a:rPr>
              <a:t>Reflective discussion on own experience of giving learner feedback as PA/PS</a:t>
            </a:r>
            <a:endParaRPr lang="en-GB" dirty="0"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ea typeface="Calibri" panose="020F0502020204030204"/>
                <a:cs typeface="Calibri" panose="020F0502020204030204"/>
              </a:rPr>
              <a:t>Prompts could include styles of giving feedback, what works and what doesn't, purpose of asking learners for feedback etc.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ea typeface="Calibri" panose="020F0502020204030204"/>
                <a:cs typeface="Calibri" panose="020F0502020204030204"/>
              </a:rPr>
              <a:t>Role-modelling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ea typeface="Calibri" panose="020F0502020204030204"/>
                <a:cs typeface="Calibri" panose="020F0502020204030204"/>
              </a:rPr>
              <a:t>Student interviews have areas for student comments – include reflection from tripartite reviews and 360 feedback</a:t>
            </a: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331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07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Has used the 6 C's to structure the framework</a:t>
            </a:r>
          </a:p>
        </p:txBody>
      </p:sp>
    </p:spTree>
    <p:extLst>
      <p:ext uri="{BB962C8B-B14F-4D97-AF65-F5344CB8AC3E}">
        <p14:creationId xmlns:p14="http://schemas.microsoft.com/office/powerpoint/2010/main" val="75851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Eg. SPHN learning contract – self-directed exercise, with PA support to consider breadth of learning.  PA shared own role in the learning process (expert / co-learning).  Reflects Trust values.</a:t>
            </a:r>
          </a:p>
        </p:txBody>
      </p:sp>
    </p:spTree>
    <p:extLst>
      <p:ext uri="{BB962C8B-B14F-4D97-AF65-F5344CB8AC3E}">
        <p14:creationId xmlns:p14="http://schemas.microsoft.com/office/powerpoint/2010/main" val="365013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Eg. Another LC, this time with further encouragement to question and expand the evidence base used in practice.  Great role-modelling and openness to lifelong learning.  Uses student LC to structure feedback, ongoing iterative process where learning </a:t>
            </a:r>
            <a:r>
              <a:rPr lang="en-US"/>
              <a:t>is constructive.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Eg. Mid-point review:</a:t>
            </a:r>
          </a:p>
          <a:p>
            <a:r>
              <a:rPr lang="en-US" dirty="0"/>
              <a:t>Practice reflection on student independence on visits.  Agreed plan to build / scaffold knowledge and skills through wider team working – creating learning opportunities (PA is not just the source of knowledge acquisition).  Collaborative learning and assessment is really clear.   </a:t>
            </a:r>
          </a:p>
        </p:txBody>
      </p:sp>
    </p:spTree>
    <p:extLst>
      <p:ext uri="{BB962C8B-B14F-4D97-AF65-F5344CB8AC3E}">
        <p14:creationId xmlns:p14="http://schemas.microsoft.com/office/powerpoint/2010/main" val="71486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34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1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DA62D0-2B00-47CD-A6CB-820166A4CC8A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9250293-D431-4456-A3AA-17CDAF9DE736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886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148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3248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6101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1594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7275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7837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777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003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575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D336990-F3FF-4F66-9825-C18FC0CEF1EA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335823-150D-4255-84B2-10F97041561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767DEBC-4361-4BE7-9FF1-28AC480D2A2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D56523-671A-4A32-A32D-8DF0A5148804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2F879F4-9206-4949-8C38-5CF7A9D83B63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B38F1C-DDAE-423B-82D4-C0CAEAD0C59A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1664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mage 0" descr="preencoded.png">
            <a:extLst>
              <a:ext uri="{FF2B5EF4-FFF2-40B4-BE49-F238E27FC236}">
                <a16:creationId xmlns:a16="http://schemas.microsoft.com/office/drawing/2014/main" id="{B97AA3DC-E4BC-4EB2-BF09-6A069DE742A4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92CB53D-48AF-4ED2-AE9B-807D4F372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3D8662E7-F10E-4212-A4E7-96D654C4A445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504B1369-C1E8-413E-B821-CEEDEC34DB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66C6D54-4894-4F1B-9F3D-CAF40BE6DD5C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337B1A-3F88-4638-AB31-C7808A224D3F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4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49C37C4-25BF-47D1-9A81-6A1263F3B57E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A3F8D3-0BDD-4569-910B-E36A307324C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9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C6BC78C-C8FA-4BFD-AEA2-9D18A7E1472A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5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B42B7C-8AF8-4CFB-933B-370AC23B44FC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4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52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667" r:id="rId21"/>
    <p:sldLayoutId id="2147483668" r:id="rId22"/>
    <p:sldLayoutId id="2147483669" r:id="rId23"/>
    <p:sldLayoutId id="2147483673" r:id="rId24"/>
    <p:sldLayoutId id="2147483670" r:id="rId25"/>
    <p:sldLayoutId id="2147483655" r:id="rId26"/>
    <p:sldLayoutId id="2147483674" r:id="rId27"/>
    <p:sldLayoutId id="2147483654" r:id="rId2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times.net/roles/mentors/giving-and-receiving-feedback-a-training-resource-for-student-nurses-27-02-202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 cap="all" spc="-100" baseline="0">
                <a:solidFill>
                  <a:schemeClr val="tx2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Practice Assessor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00" cap="all" spc="80">
                <a:solidFill>
                  <a:schemeClr val="bg2"/>
                </a:solidFill>
              </a:rPr>
              <a:t>Developing your skills in feedback for learning and assessment</a:t>
            </a:r>
            <a:endParaRPr lang="en-US"/>
          </a:p>
          <a:p>
            <a:pPr marL="0" indent="0" algn="ctr">
              <a:buNone/>
            </a:pPr>
            <a:endParaRPr lang="en-US" sz="2400" cap="all" spc="8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2400" cap="all" spc="80">
                <a:solidFill>
                  <a:schemeClr val="bg2"/>
                </a:solidFill>
              </a:rPr>
              <a:t>8th</a:t>
            </a:r>
            <a:r>
              <a:rPr lang="en-US" sz="2400" b="0" i="0" kern="1200" cap="all" spc="8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November 2023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FBFB-47A9-0B09-4FC0-EEA56308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Example of good feedback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DC02DBC1-7D39-3685-A4D1-B54C0DB3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925" y="4588329"/>
            <a:ext cx="3352375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PRACTICE ASSESSOR FEEDBACK FOR A post-REGISTRATION SCPHN NURSING STUDENT</a:t>
            </a:r>
          </a:p>
        </p:txBody>
      </p:sp>
      <p:sp>
        <p:nvSpPr>
          <p:cNvPr id="82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8A71D-2158-086F-CEF0-1B8F1564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4E73A-2C5E-3E14-0FFB-126FED64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6126480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0" i="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Practice Assessor Conference – 8th November 2023</a:t>
            </a:r>
          </a:p>
          <a:p>
            <a:pPr defTabSz="914400">
              <a:spcAft>
                <a:spcPts val="600"/>
              </a:spcAft>
            </a:pPr>
            <a:endParaRPr lang="en-US" b="0" i="0" kern="1200">
              <a:solidFill>
                <a:schemeClr val="tx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CF492BE-55A3-F15C-2C8E-3C699F176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54" y="2519521"/>
            <a:ext cx="6270662" cy="18184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8349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FBFB-47A9-0B09-4FC0-EEA56308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Example of good feedback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DC02DBC1-7D39-3685-A4D1-B54C0DB3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925" y="4588329"/>
            <a:ext cx="3352375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PRACTICE ASSESSOR FEEDBACK FOR A post-REGISTRATION SCPHN NURSING STUDENT</a:t>
            </a:r>
          </a:p>
        </p:txBody>
      </p:sp>
      <p:sp>
        <p:nvSpPr>
          <p:cNvPr id="9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Freeform: Shape 9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8A71D-2158-086F-CEF0-1B8F1564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dirty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4E73A-2C5E-3E14-0FFB-126FED64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6126480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0" i="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Practice Assessor Conference – 8th November 2023</a:t>
            </a:r>
          </a:p>
          <a:p>
            <a:pPr defTabSz="914400">
              <a:spcAft>
                <a:spcPts val="600"/>
              </a:spcAft>
            </a:pPr>
            <a:endParaRPr lang="en-US" b="0" i="0" kern="1200">
              <a:solidFill>
                <a:schemeClr val="tx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37694501-BAE4-B4F7-BD08-76E17784E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54" y="2119766"/>
            <a:ext cx="6270662" cy="26180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0681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27DCB-42F2-4514-8499-A4C54FBF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Top tips for providing learner feedback </a:t>
            </a:r>
            <a:r>
              <a:rPr lang="en-GB" sz="3600">
                <a:solidFill>
                  <a:srgbClr val="FFFFFF"/>
                </a:solidFill>
              </a:rPr>
              <a:t>(Peters et al (2023))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330A-5C88-1A45-2E11-E84DA2829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40743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Plan in advance and give feedback in a timely manner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Concentrate on the </a:t>
            </a:r>
            <a:r>
              <a:rPr lang="en-US" sz="1100" err="1">
                <a:ea typeface="+mj-lt"/>
                <a:cs typeface="+mj-lt"/>
              </a:rPr>
              <a:t>behaviour</a:t>
            </a:r>
            <a:r>
              <a:rPr lang="en-US" sz="1100">
                <a:ea typeface="+mj-lt"/>
                <a:cs typeface="+mj-lt"/>
              </a:rPr>
              <a:t>, not the person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Each learner is different so tailor your feedback to the individual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Be specific, be realistic, own the feedback. Use ‘I’ rather than ‘they’ or ‘one’: “When you said…, I thought that you were…”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Ensure feedback given is balanced, incorporating positive as well as constructive points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Be aware of non-verbal cues such as facial expression, eye contact, body language, and verbal cues including tone and volume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Be mindful of your own emotional state as the more relaxed you are, the more relaxed the other person is likely to feel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Limit or remove all external distractions (for example having a private space, turning off IT devices, clearing your diary)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Allow time for the receiver to process the information and ask questions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Document – </a:t>
            </a:r>
            <a:r>
              <a:rPr lang="en-US" sz="1100" err="1">
                <a:ea typeface="+mj-lt"/>
                <a:cs typeface="+mj-lt"/>
              </a:rPr>
              <a:t>summarise</a:t>
            </a:r>
            <a:r>
              <a:rPr lang="en-US" sz="1100">
                <a:ea typeface="+mj-lt"/>
                <a:cs typeface="+mj-lt"/>
              </a:rPr>
              <a:t> the session in a letter/email and follow up on what has to be discussed</a:t>
            </a:r>
            <a:endParaRPr lang="en-US" sz="110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en-US" sz="1100">
                <a:ea typeface="+mj-lt"/>
                <a:cs typeface="+mj-lt"/>
              </a:rPr>
              <a:t>Self-reflect after the session. Acknowledge what went well and what could be further improved in</a:t>
            </a:r>
            <a:br>
              <a:rPr lang="en-US" sz="1100">
                <a:ea typeface="+mj-lt"/>
                <a:cs typeface="+mj-lt"/>
              </a:rPr>
            </a:br>
            <a:r>
              <a:rPr lang="en-US" sz="1100">
                <a:ea typeface="+mj-lt"/>
                <a:cs typeface="+mj-lt"/>
              </a:rPr>
              <a:t>the future</a:t>
            </a:r>
            <a:endParaRPr lang="en-US" sz="1100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n-US" sz="1400" b="1">
                <a:solidFill>
                  <a:srgbClr val="444444"/>
                </a:solidFill>
                <a:ea typeface="+mj-lt"/>
                <a:cs typeface="+mj-lt"/>
                <a:hlinkClick r:id="rId3"/>
              </a:rPr>
              <a:t>Peters A et al</a:t>
            </a:r>
            <a:r>
              <a:rPr lang="en-US" sz="1400">
                <a:solidFill>
                  <a:srgbClr val="444444"/>
                </a:solidFill>
                <a:ea typeface="+mj-lt"/>
                <a:cs typeface="+mj-lt"/>
              </a:rPr>
              <a:t> (2023) Giving and receiving feedback: a training resource for student nurses. </a:t>
            </a:r>
            <a:r>
              <a:rPr lang="en-US" sz="1400" i="1">
                <a:solidFill>
                  <a:srgbClr val="444444"/>
                </a:solidFill>
                <a:ea typeface="+mj-lt"/>
                <a:cs typeface="+mj-lt"/>
              </a:rPr>
              <a:t>Nursing Times</a:t>
            </a:r>
            <a:r>
              <a:rPr lang="en-US" sz="1400">
                <a:solidFill>
                  <a:srgbClr val="444444"/>
                </a:solidFill>
                <a:ea typeface="+mj-lt"/>
                <a:cs typeface="+mj-lt"/>
              </a:rPr>
              <a:t> [online]; 119: 3.</a:t>
            </a:r>
            <a:endParaRPr lang="en-US" sz="1100"/>
          </a:p>
          <a:p>
            <a:pPr marL="0" indent="0">
              <a:lnSpc>
                <a:spcPct val="90000"/>
              </a:lnSpc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191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155" y="2875135"/>
            <a:ext cx="5383203" cy="110773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6B1BE-CEEE-453F-AA16-B0CA5D5A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Session aims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52C7D79E-676B-163C-E7F8-90620D3A9F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1" r="51135" b="-3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2BD0B-9302-47A2-84CE-A11635B07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4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800"/>
              <a:t>What is feedback?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Clr>
                <a:srgbClr val="8AD0D6"/>
              </a:buClr>
              <a:buFont typeface="Wingdings 3" charset="2"/>
              <a:buChar char=""/>
            </a:pPr>
            <a:r>
              <a:rPr lang="en-US" sz="1800">
                <a:latin typeface="Century Gothic"/>
                <a:ea typeface="Cambria"/>
              </a:rPr>
              <a:t>How does feedback support our learners?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Clr>
                <a:srgbClr val="8AD0D6"/>
              </a:buClr>
              <a:buFont typeface="Wingdings 3" charset="2"/>
              <a:buChar char=""/>
            </a:pPr>
            <a:r>
              <a:rPr lang="en-US" sz="1800"/>
              <a:t>Professional experiences of feedback situations – reflective discussion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800"/>
              <a:t>Positive examples of learner feedback from Practice Assessors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800"/>
              <a:t>Top tips for providing learner feedback</a:t>
            </a:r>
          </a:p>
        </p:txBody>
      </p:sp>
    </p:spTree>
    <p:extLst>
      <p:ext uri="{BB962C8B-B14F-4D97-AF65-F5344CB8AC3E}">
        <p14:creationId xmlns:p14="http://schemas.microsoft.com/office/powerpoint/2010/main" val="28779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84DDB-5513-C01D-9707-743757A4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45D0D-5B92-7458-543D-44BC52F2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feedback?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1FF77-BEB5-5355-50E1-264283DD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Practice Assessor Conference – 8th November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C5DE4-BCBA-455F-D698-C433D380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solidFill>
                  <a:srgbClr val="212121"/>
                </a:solidFill>
                <a:latin typeface="Calibri"/>
                <a:ea typeface="Cambria"/>
                <a:cs typeface="Calibri"/>
              </a:rPr>
              <a:t>Feedback supports learners to think about the gap between real and anticipated performance, find methods to reduce the gap, and consider strategies to improve on it. </a:t>
            </a:r>
            <a:endParaRPr lang="en-US" sz="1400">
              <a:solidFill>
                <a:srgbClr val="000000"/>
              </a:solidFill>
              <a:latin typeface="Calibri"/>
              <a:ea typeface="Cambria"/>
              <a:cs typeface="Calibri"/>
            </a:endParaRPr>
          </a:p>
          <a:p>
            <a:pPr>
              <a:buClr>
                <a:srgbClr val="F7F7F7"/>
              </a:buClr>
            </a:pPr>
            <a:r>
              <a:rPr lang="en-US" sz="1400">
                <a:solidFill>
                  <a:srgbClr val="212121"/>
                </a:solidFill>
                <a:latin typeface="Calibri"/>
                <a:ea typeface="Cambria"/>
                <a:cs typeface="Calibri"/>
              </a:rPr>
              <a:t>Feedback stimulates reflective and experiential learning and encourages learners to reflect on feelings, experiences and incidents.</a:t>
            </a:r>
          </a:p>
          <a:p>
            <a:pPr>
              <a:buClr>
                <a:srgbClr val="F7F7F7"/>
              </a:buClr>
            </a:pPr>
            <a:r>
              <a:rPr lang="en-US" sz="1400">
                <a:solidFill>
                  <a:srgbClr val="212121"/>
                </a:solidFill>
                <a:latin typeface="Calibri"/>
                <a:ea typeface="Cambria"/>
                <a:cs typeface="Calibri"/>
              </a:rPr>
              <a:t>Learners use feedback to make sense of their clinical practice, alongside the application of theory into practice, and reflection on their experience.</a:t>
            </a:r>
          </a:p>
          <a:p>
            <a:pPr>
              <a:buClr>
                <a:srgbClr val="F7F7F7"/>
              </a:buClr>
            </a:pPr>
            <a:r>
              <a:rPr lang="en-US" sz="1400">
                <a:solidFill>
                  <a:srgbClr val="212121"/>
                </a:solidFill>
                <a:latin typeface="Calibri"/>
                <a:ea typeface="Cambria"/>
                <a:cs typeface="Calibri"/>
              </a:rPr>
              <a:t>It is a valuable tool that motivates better performance.</a:t>
            </a:r>
          </a:p>
          <a:p>
            <a:pPr>
              <a:buClr>
                <a:srgbClr val="F7F7F7"/>
              </a:buClr>
            </a:pPr>
            <a:r>
              <a:rPr lang="en-US" sz="1400" b="1">
                <a:solidFill>
                  <a:srgbClr val="212121"/>
                </a:solidFill>
                <a:latin typeface="Calibri"/>
                <a:ea typeface="Cambria"/>
                <a:cs typeface="Calibri"/>
              </a:rPr>
              <a:t>However:</a:t>
            </a:r>
          </a:p>
          <a:p>
            <a:pPr>
              <a:buClr>
                <a:srgbClr val="F7F7F7"/>
              </a:buClr>
            </a:pPr>
            <a:r>
              <a:rPr lang="en-US" sz="1400">
                <a:solidFill>
                  <a:srgbClr val="212121"/>
                </a:solidFill>
                <a:latin typeface="Calibri"/>
                <a:ea typeface="Cambria"/>
                <a:cs typeface="Calibri"/>
              </a:rPr>
              <a:t>Learner perceptions of feedback vary.</a:t>
            </a:r>
          </a:p>
          <a:p>
            <a:pPr>
              <a:buClr>
                <a:srgbClr val="F7F7F7"/>
              </a:buClr>
            </a:pPr>
            <a:r>
              <a:rPr lang="en-US" sz="1400">
                <a:solidFill>
                  <a:srgbClr val="212121"/>
                </a:solidFill>
                <a:latin typeface="Calibri"/>
                <a:ea typeface="Cambria"/>
                <a:cs typeface="Calibri"/>
              </a:rPr>
              <a:t>Barriers to the provision of constructive feedback include busy schedules; lack of communication skills.</a:t>
            </a:r>
          </a:p>
          <a:p>
            <a:pPr>
              <a:buClr>
                <a:srgbClr val="F7F7F7"/>
              </a:buClr>
            </a:pPr>
            <a:r>
              <a:rPr lang="en-US" sz="1400">
                <a:solidFill>
                  <a:srgbClr val="212121"/>
                </a:solidFill>
                <a:latin typeface="Calibri"/>
                <a:ea typeface="Cambria"/>
                <a:cs typeface="Calibri"/>
              </a:rPr>
              <a:t>Feedback given in clinical settings can be too generic and ill-timed.</a:t>
            </a:r>
          </a:p>
          <a:p>
            <a:pPr>
              <a:buClr>
                <a:srgbClr val="F7F7F7"/>
              </a:buClr>
            </a:pPr>
            <a:endParaRPr lang="en-US" sz="1500">
              <a:solidFill>
                <a:srgbClr val="212121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39149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5541CD5-D7AC-4686-8783-CF5D1D4F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"/>
            <a:ext cx="12191695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0420923D-0C6E-4656-9A01-EE9FB634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87058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904D0A95-DEAA-4B8D-A340-BEC3A5DB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05" y="4065581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99CC2-57EE-4F80-ABAD-9E22A463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53" y="4885339"/>
            <a:ext cx="10968294" cy="1237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>
                <a:solidFill>
                  <a:srgbClr val="EBEBEB"/>
                </a:solidFill>
              </a:rPr>
              <a:t>How does feedback support our learners?</a:t>
            </a: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95EFE002-8E45-9281-7031-1BDC93E91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985808"/>
              </p:ext>
            </p:extLst>
          </p:nvPr>
        </p:nvGraphicFramePr>
        <p:xfrm>
          <a:off x="646113" y="593387"/>
          <a:ext cx="10901362" cy="338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048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99CC2-57EE-4F80-ABAD-9E22A463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900">
                <a:solidFill>
                  <a:srgbClr val="EBEBEB"/>
                </a:solidFill>
              </a:rPr>
              <a:t>Professional experiences of feedback situations – reflective discussion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95EFE002-8E45-9281-7031-1BDC93E91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06438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81608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8E566-40B1-8C3B-BEDF-282EDA9E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D703E-39AB-97B1-C92C-6FFB4E96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to document?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2954D-D86C-2743-791B-DA09ABA5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Practice Assessor Conference – 8th November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28CEE-098C-2B90-0015-CD3DA805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It is often useful to use a framework or headings to help you structure your feedback – examples are:</a:t>
            </a:r>
          </a:p>
          <a:p>
            <a:pPr>
              <a:buClr>
                <a:srgbClr val="F7F7F7"/>
              </a:buClr>
            </a:pPr>
            <a:r>
              <a:rPr lang="en-US"/>
              <a:t>The 6 C's - Care, Compassion, Competence, Communication, Courage and Commitment</a:t>
            </a:r>
          </a:p>
          <a:p>
            <a:pPr>
              <a:buClr>
                <a:srgbClr val="F7F7F7"/>
              </a:buClr>
            </a:pPr>
            <a:r>
              <a:rPr lang="en-US"/>
              <a:t>The NMC Code – </a:t>
            </a:r>
            <a:r>
              <a:rPr lang="en-US" err="1"/>
              <a:t>Prioritise</a:t>
            </a:r>
            <a:r>
              <a:rPr lang="en-US"/>
              <a:t> People, </a:t>
            </a:r>
            <a:r>
              <a:rPr lang="en-US" err="1"/>
              <a:t>Practise</a:t>
            </a:r>
            <a:r>
              <a:rPr lang="en-US"/>
              <a:t> Effectively, Preserve Safety and Promote Professionalism and Trust</a:t>
            </a:r>
          </a:p>
          <a:p>
            <a:pPr>
              <a:buClr>
                <a:srgbClr val="F7F7F7"/>
              </a:buClr>
            </a:pPr>
            <a:r>
              <a:rPr lang="en-US"/>
              <a:t>Your Trust Values</a:t>
            </a:r>
          </a:p>
          <a:p>
            <a:pPr>
              <a:buClr>
                <a:srgbClr val="F7F7F7"/>
              </a:buClr>
            </a:pPr>
            <a:r>
              <a:rPr lang="en-US"/>
              <a:t>Post-Registration: Use a learners' Learning Contract to structure your feedback </a:t>
            </a:r>
          </a:p>
          <a:p>
            <a:pPr>
              <a:buClr>
                <a:srgbClr val="F7F7F7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2FB4C-D59B-6145-D32E-65769434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>
                <a:solidFill>
                  <a:srgbClr val="EBEBEB"/>
                </a:solidFill>
              </a:rPr>
              <a:t>Positive examples of learner feedback received from Practice Assessors</a:t>
            </a: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ght bulb on yellow background with sketched light beams and cord">
            <a:extLst>
              <a:ext uri="{FF2B5EF4-FFF2-40B4-BE49-F238E27FC236}">
                <a16:creationId xmlns:a16="http://schemas.microsoft.com/office/drawing/2014/main" id="{4690F1EE-A041-9190-8F7C-47D834002B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059" r="8734" b="3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6B879-E1D5-DEF4-2B75-70EE0EFD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FC450-68C7-AE61-484C-7CC6C586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Practice Assessor Conference – 11th November 2023</a:t>
            </a:r>
            <a:endParaRPr lang="en-US" b="0" i="0" kern="120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2378D-F115-E9B6-84D8-71B31CA6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Example of good 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92B1D-41D9-F89E-9CE9-CA869E8B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279" y="4588329"/>
            <a:ext cx="3344020" cy="1621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Practice Assessor feedback for a Pre-Registration Adult Nursing student</a:t>
            </a: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06DE9-C374-C7CA-03AB-1C3AE4AC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962BE-32F3-17CD-1891-2C952338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>
                <a:solidFill>
                  <a:schemeClr val="tx1">
                    <a:alpha val="60000"/>
                  </a:schemeClr>
                </a:solidFill>
              </a:rPr>
              <a:t>Practice Assessor Conference – 8th November 2023</a:t>
            </a:r>
          </a:p>
          <a:p>
            <a:pPr defTabSz="914400">
              <a:spcAft>
                <a:spcPts val="600"/>
              </a:spcAft>
            </a:pPr>
            <a:endParaRPr lang="en-US" b="0" i="0" kern="1200">
              <a:solidFill>
                <a:srgbClr val="FFFFFF">
                  <a:alpha val="60000"/>
                </a:srgbClr>
              </a:solidFill>
              <a:latin typeface="+mn-lt"/>
            </a:endParaRP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58269382-9023-F693-F009-9A6529B0C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92" y="976274"/>
            <a:ext cx="6275584" cy="49106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6720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FBFB-47A9-0B09-4FC0-EEA56308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Example of good feedback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DC02DBC1-7D39-3685-A4D1-B54C0DB3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925" y="4588329"/>
            <a:ext cx="3352375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PRACTICE ASSESSOR FEEDBACK FOR A post-REGISTRATION SCPHN NURSING STUDENT</a:t>
            </a:r>
          </a:p>
        </p:txBody>
      </p:sp>
      <p:sp>
        <p:nvSpPr>
          <p:cNvPr id="10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7" name="Freeform: Shape 10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8A71D-2158-086F-CEF0-1B8F1564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4E73A-2C5E-3E14-0FFB-126FED64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6277601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0" i="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Practice Assessor Conference – 8th November 2023</a:t>
            </a:r>
          </a:p>
          <a:p>
            <a:pPr defTabSz="914400">
              <a:spcAft>
                <a:spcPts val="600"/>
              </a:spcAft>
            </a:pPr>
            <a:endParaRPr lang="en-US" b="0" i="0" kern="1200">
              <a:solidFill>
                <a:schemeClr val="tx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089AD69-63A9-5317-68D0-D387954B6F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54" y="2519521"/>
            <a:ext cx="6270662" cy="18184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099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d12353-3f59-475d-baee-1782ddbfd0a4">
      <UserInfo>
        <DisplayName>Waldegrave, Kathryn</DisplayName>
        <AccountId>362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68A5AFF1FDA41BDC9ACF5B4FA3262" ma:contentTypeVersion="11" ma:contentTypeDescription="Create a new document." ma:contentTypeScope="" ma:versionID="c22b089114ea2a31901d5c6c61a00310">
  <xsd:schema xmlns:xsd="http://www.w3.org/2001/XMLSchema" xmlns:xs="http://www.w3.org/2001/XMLSchema" xmlns:p="http://schemas.microsoft.com/office/2006/metadata/properties" xmlns:ns2="528575de-8930-4328-b833-f436b54b8ced" xmlns:ns3="33d12353-3f59-475d-baee-1782ddbfd0a4" targetNamespace="http://schemas.microsoft.com/office/2006/metadata/properties" ma:root="true" ma:fieldsID="c93b3462b324aacc4219ad54ce55e9c6" ns2:_="" ns3:_="">
    <xsd:import namespace="528575de-8930-4328-b833-f436b54b8ced"/>
    <xsd:import namespace="33d12353-3f59-475d-baee-1782ddbfd0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575de-8930-4328-b833-f436b54b8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12353-3f59-475d-baee-1782ddbfd0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EDB9C-0162-4559-A145-14EEECEDC935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528575de-8930-4328-b833-f436b54b8ce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3d12353-3f59-475d-baee-1782ddbfd0a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FAEA690-6ECC-4731-B9D3-40A0D615B5BE}">
  <ds:schemaRefs>
    <ds:schemaRef ds:uri="33d12353-3f59-475d-baee-1782ddbfd0a4"/>
    <ds:schemaRef ds:uri="528575de-8930-4328-b833-f436b54b8c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E303FA-690F-428C-AE13-E35B1801C2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963</Words>
  <Application>Microsoft Macintosh PowerPoint</Application>
  <PresentationFormat>Widescreen</PresentationFormat>
  <Paragraphs>86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Wingdings 3</vt:lpstr>
      <vt:lpstr>Ion</vt:lpstr>
      <vt:lpstr>Practice Assessor conference</vt:lpstr>
      <vt:lpstr>Session aims</vt:lpstr>
      <vt:lpstr>What is feedback?</vt:lpstr>
      <vt:lpstr>How does feedback support our learners?</vt:lpstr>
      <vt:lpstr>Professional experiences of feedback situations – reflective discussion</vt:lpstr>
      <vt:lpstr>How to document?</vt:lpstr>
      <vt:lpstr>Positive examples of learner feedback received from Practice Assessors</vt:lpstr>
      <vt:lpstr>Example of good feedback</vt:lpstr>
      <vt:lpstr>Example of good feedback</vt:lpstr>
      <vt:lpstr>Example of good feedback</vt:lpstr>
      <vt:lpstr>Example of good feedback</vt:lpstr>
      <vt:lpstr>Top tips for providing learner feedback (Peters et al (2023))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support 4</dc:title>
  <dc:subject/>
  <dc:creator>Hart, Naomi</dc:creator>
  <cp:lastModifiedBy>Kelly, Gill</cp:lastModifiedBy>
  <cp:revision>18</cp:revision>
  <dcterms:created xsi:type="dcterms:W3CDTF">2022-12-15T11:12:31Z</dcterms:created>
  <dcterms:modified xsi:type="dcterms:W3CDTF">2023-11-16T10:26:17Z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0x01010072068A5AFF1FDA41BDC9ACF5B4FA3262</vt:lpwstr>
  </property>
</Properties>
</file>