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58" r:id="rId5"/>
    <p:sldId id="257" r:id="rId6"/>
    <p:sldId id="272" r:id="rId7"/>
    <p:sldId id="273" r:id="rId8"/>
    <p:sldId id="274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D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 autoAdjust="0"/>
    <p:restoredTop sz="88249" autoAdjust="0"/>
  </p:normalViewPr>
  <p:slideViewPr>
    <p:cSldViewPr snapToGrid="0">
      <p:cViewPr varScale="1">
        <p:scale>
          <a:sx n="98" d="100"/>
          <a:sy n="98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FD52F-9C9C-4C18-B7E0-3B57678A63A1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6A9-D974-4CB2-87AE-539998CE22E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7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Next steps - (Add to Chat)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F86A9-D974-4CB2-87AE-539998CE22E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5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Next steps - (Add to Chat)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F86A9-D974-4CB2-87AE-539998CE22E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21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Next steps - (Add to Chat)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F86A9-D974-4CB2-87AE-539998CE22E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5020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Next steps - (Add to Chat)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F86A9-D974-4CB2-87AE-539998CE22EF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368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6FFD5DE2-8E92-4CCE-8488-A45182B75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57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56F34DD6-23DE-4CC4-BF21-4BD7FF16BB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4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FB287B7D-0C70-490B-B3A2-466544E8C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832C9D11-B576-4078-AA21-BD2598281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2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50B-2CB0-4FB7-B4DD-0E8CFE17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A0B6D-0A6E-4B09-ABF9-D4EDDCCF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ED01A-F45E-46EF-BF8B-7D9A02E4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A54B9-135A-4DAA-BAD6-92E8D46B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4072F4-CF3F-4FBD-BA52-F1E8CE0839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165" y="5736836"/>
            <a:ext cx="2334070" cy="619514"/>
          </a:xfrm>
          <a:prstGeom prst="rect">
            <a:avLst/>
          </a:prstGeom>
        </p:spPr>
      </p:pic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76434E14-850D-4C52-ABB6-AE0E080BF7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" name="Picture 9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99AE06E9-5E88-4B61-B679-ABABC9F7C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3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9" name="Picture 8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D93E9F4C-1642-49AD-A21F-FE4D59B6C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4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150B-2CB0-4FB7-B4DD-0E8CFE174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5A0B6D-0A6E-4B09-ABF9-D4EDDCCF7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ED01A-F45E-46EF-BF8B-7D9A02E4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CA54B9-135A-4DAA-BAD6-92E8D46B5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8" name="Picture 7" descr="A picture containing text, font, graphics, graphic design&#10;&#10;Description automatically generated">
            <a:extLst>
              <a:ext uri="{FF2B5EF4-FFF2-40B4-BE49-F238E27FC236}">
                <a16:creationId xmlns:a16="http://schemas.microsoft.com/office/drawing/2014/main" id="{646FE588-7455-44DB-973F-1E2005F42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99"/>
          <a:stretch/>
        </p:blipFill>
        <p:spPr>
          <a:xfrm>
            <a:off x="8534400" y="5582194"/>
            <a:ext cx="3326674" cy="1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552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628C3-7BC7-4354-BB3B-6628619FE4FA}" type="datetimeFigureOut">
              <a:rPr lang="en-GB" smtClean="0"/>
              <a:t>03/08/2023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782C-4EF4-4B11-82D6-A85F0018C68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096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8" r:id="rId6"/>
    <p:sldLayoutId id="2147483659" r:id="rId7"/>
    <p:sldLayoutId id="21474836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hyperlink" Target="mailto:clt@leedsbeckett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defRPr b="1"/>
            </a:pPr>
            <a:r>
              <a:rPr lang="en-US" dirty="0"/>
              <a:t>Introduction to the undergraduate marking descriptors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2023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B763EE9-95A0-EE0E-728E-6138522F8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701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57"/>
    </mc:Choice>
    <mc:Fallback>
      <p:transition spd="slow" advTm="31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0" y="1511929"/>
            <a:ext cx="6051947" cy="4665034"/>
          </a:xfrm>
        </p:spPr>
        <p:txBody>
          <a:bodyPr>
            <a:normAutofit fontScale="92500"/>
          </a:bodyPr>
          <a:lstStyle/>
          <a:p>
            <a:r>
              <a:rPr lang="en-US" dirty="0"/>
              <a:t>These descriptors are not designed to be prescriptive, but rather to be used as an adaptable flexible framework </a:t>
            </a:r>
            <a:r>
              <a:rPr lang="en-US" u="sng" dirty="0"/>
              <a:t>for you </a:t>
            </a:r>
            <a:r>
              <a:rPr lang="en-US" dirty="0"/>
              <a:t>as you develop and write their own assessment modes and marking criteria. </a:t>
            </a:r>
          </a:p>
          <a:p>
            <a:r>
              <a:rPr lang="en-US" dirty="0"/>
              <a:t>These </a:t>
            </a:r>
            <a:r>
              <a:rPr lang="en-US" u="sng" dirty="0"/>
              <a:t>general</a:t>
            </a:r>
            <a:r>
              <a:rPr lang="en-US" dirty="0"/>
              <a:t> descriptors over level 4, 5 &amp; 6) can be used to support a range of assessment modes (written, video, podcast, poster, or performances). </a:t>
            </a:r>
          </a:p>
          <a:p>
            <a:r>
              <a:rPr lang="en-US" dirty="0"/>
              <a:t>These general descriptors are </a:t>
            </a:r>
            <a:r>
              <a:rPr lang="en-US" u="sng" dirty="0"/>
              <a:t>not intended</a:t>
            </a:r>
            <a:r>
              <a:rPr lang="en-US" dirty="0"/>
              <a:t> to be student facing, or to be used in module handbooks. </a:t>
            </a:r>
          </a:p>
        </p:txBody>
      </p:sp>
      <p:pic>
        <p:nvPicPr>
          <p:cNvPr id="6" name="Picture 5" descr="A screenshot of a level indicator&#10;&#10;Description automatically generated">
            <a:extLst>
              <a:ext uri="{FF2B5EF4-FFF2-40B4-BE49-F238E27FC236}">
                <a16:creationId xmlns:a16="http://schemas.microsoft.com/office/drawing/2014/main" id="{F13AF1A0-38F6-BE56-198A-FF41AFD9E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21" y="560922"/>
            <a:ext cx="4646273" cy="403095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E82F113-063F-622B-B37A-BF6595EF3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911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30"/>
    </mc:Choice>
    <mc:Fallback>
      <p:transition spd="slow" advTm="9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to use the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0" y="1511929"/>
            <a:ext cx="7314217" cy="4665034"/>
          </a:xfrm>
        </p:spPr>
        <p:txBody>
          <a:bodyPr>
            <a:normAutofit/>
          </a:bodyPr>
          <a:lstStyle/>
          <a:p>
            <a:r>
              <a:rPr lang="en-US" dirty="0"/>
              <a:t>The wording of the general descriptors can be </a:t>
            </a:r>
            <a:r>
              <a:rPr lang="en-US" u="sng" dirty="0"/>
              <a:t>selectively modified </a:t>
            </a:r>
            <a:r>
              <a:rPr lang="en-US" dirty="0"/>
              <a:t>and/or repurposed to suit your own assessment criteria, subject / disciplinary values, and assessment marking weightings.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descriptors should also be considered by staff as they design course- specific marking descriptors, review assessment processes and modify assessment design.</a:t>
            </a:r>
            <a:endParaRPr lang="en-GB" dirty="0"/>
          </a:p>
        </p:txBody>
      </p:sp>
      <p:pic>
        <p:nvPicPr>
          <p:cNvPr id="7" name="Picture 6" descr="A hand holding a pen and writing on paper&#10;&#10;Description automatically generated">
            <a:extLst>
              <a:ext uri="{FF2B5EF4-FFF2-40B4-BE49-F238E27FC236}">
                <a16:creationId xmlns:a16="http://schemas.microsoft.com/office/drawing/2014/main" id="{9CFC1141-4659-04BC-E090-9C9935739E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03" y="904461"/>
            <a:ext cx="3708952" cy="357566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A743A5C-B428-5245-7C73-32AB72FE2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935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69"/>
    </mc:Choice>
    <mc:Fallback>
      <p:transition spd="slow" advTm="6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Example of their adaptation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940" y="1511929"/>
            <a:ext cx="11155795" cy="46650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I have a level 4 module in which I plan to use a presentation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develop marking criteria which includes assessment against the learning outcomes; use of resources and presentation skills drawing upon the undergraduate descriptors. </a:t>
            </a:r>
          </a:p>
          <a:p>
            <a:pPr marL="0" indent="0">
              <a:buNone/>
            </a:pPr>
            <a:r>
              <a:rPr lang="en-GB" dirty="0"/>
              <a:t>I adapt wording from the following areas of the L4 grid: communication; technical capabilities; information/data collection &amp; group/interpersonal 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1FA05A9-C46E-7F18-AFB0-D4CA5D005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412909"/>
              </p:ext>
            </p:extLst>
          </p:nvPr>
        </p:nvGraphicFramePr>
        <p:xfrm>
          <a:off x="610626" y="2412990"/>
          <a:ext cx="5485373" cy="525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8591">
                  <a:extLst>
                    <a:ext uri="{9D8B030D-6E8A-4147-A177-3AD203B41FA5}">
                      <a16:colId xmlns:a16="http://schemas.microsoft.com/office/drawing/2014/main" val="826644139"/>
                    </a:ext>
                  </a:extLst>
                </a:gridCol>
                <a:gridCol w="2496782">
                  <a:extLst>
                    <a:ext uri="{9D8B030D-6E8A-4147-A177-3AD203B41FA5}">
                      <a16:colId xmlns:a16="http://schemas.microsoft.com/office/drawing/2014/main" val="3168470568"/>
                    </a:ext>
                  </a:extLst>
                </a:gridCol>
              </a:tblGrid>
              <a:tr h="525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A group oral presentation, with contributions from each individual 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Weighted at 40%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849575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3E74A9B-1E98-FBDD-C592-C2E70092D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376203"/>
              </p:ext>
            </p:extLst>
          </p:nvPr>
        </p:nvGraphicFramePr>
        <p:xfrm>
          <a:off x="610625" y="3086485"/>
          <a:ext cx="5485373" cy="5741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98337">
                  <a:extLst>
                    <a:ext uri="{9D8B030D-6E8A-4147-A177-3AD203B41FA5}">
                      <a16:colId xmlns:a16="http://schemas.microsoft.com/office/drawing/2014/main" val="4061951317"/>
                    </a:ext>
                  </a:extLst>
                </a:gridCol>
                <a:gridCol w="2487036">
                  <a:extLst>
                    <a:ext uri="{9D8B030D-6E8A-4147-A177-3AD203B41FA5}">
                      <a16:colId xmlns:a16="http://schemas.microsoft.com/office/drawing/2014/main" val="3258925001"/>
                    </a:ext>
                  </a:extLst>
                </a:gridCol>
              </a:tblGrid>
              <a:tr h="5741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Learning Outcomes Assessed: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100" dirty="0">
                          <a:effectLst/>
                        </a:rPr>
                        <a:t>LO1 &amp; LO2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9724525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32DDB26-677C-EC73-DB39-0633CDAF1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765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266"/>
    </mc:Choice>
    <mc:Fallback>
      <p:transition spd="slow" advTm="135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Example of their adaptation </a:t>
            </a:r>
          </a:p>
        </p:txBody>
      </p:sp>
      <p:pic>
        <p:nvPicPr>
          <p:cNvPr id="7" name="Content Placeholder 6" descr="A close-up of a document&#10;&#10;Description automatically generated">
            <a:extLst>
              <a:ext uri="{FF2B5EF4-FFF2-40B4-BE49-F238E27FC236}">
                <a16:creationId xmlns:a16="http://schemas.microsoft.com/office/drawing/2014/main" id="{A0B0300E-471A-AE0E-1C9B-B79B66F72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7" y="1433480"/>
            <a:ext cx="3936703" cy="4486654"/>
          </a:xfrm>
        </p:spPr>
      </p:pic>
      <p:pic>
        <p:nvPicPr>
          <p:cNvPr id="9" name="Picture 8" descr="A screenshot of a document&#10;&#10;Description automatically generated">
            <a:extLst>
              <a:ext uri="{FF2B5EF4-FFF2-40B4-BE49-F238E27FC236}">
                <a16:creationId xmlns:a16="http://schemas.microsoft.com/office/drawing/2014/main" id="{5DF3FFB6-51E5-2004-A895-4005DE149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264" y="1433479"/>
            <a:ext cx="7607030" cy="448665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5423B9A-D9CC-4E37-4EA5-ADB2EDDE0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629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79"/>
    </mc:Choice>
    <mc:Fallback>
      <p:transition spd="slow" advTm="139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E708-B895-43CE-9BFA-56CDEB59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A529D-7EBB-4EB2-A361-B7D2FC71D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387502" cy="435133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Any queries - email </a:t>
            </a:r>
            <a:r>
              <a:rPr lang="en-GB" dirty="0">
                <a:hlinkClick r:id="rId4"/>
              </a:rPr>
              <a:t>clt@leedsbeckett.ac.uk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73C9E-EF30-2BBD-4CED-0BEE900DA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0511" y="1462566"/>
            <a:ext cx="4916032" cy="33448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E13106-0BD4-79D7-5C52-C8F8BF884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445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1"/>
    </mc:Choice>
    <mc:Fallback>
      <p:transition spd="slow" advTm="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T  RTHE Powerpoint.potx" id="{8EB51318-4E73-4EB2-AC35-C736E3D7BA96}" vid="{8A9007B0-2A88-4DE4-8282-FC13EBC24D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4c4fd3-8341-493d-88dd-d0f1482594cd" xsi:nil="true"/>
    <lcf76f155ced4ddcb4097134ff3c332f xmlns="9d053f18-9f67-4968-bbbb-11d3389049c5">
      <Terms xmlns="http://schemas.microsoft.com/office/infopath/2007/PartnerControls"/>
    </lcf76f155ced4ddcb4097134ff3c332f>
    <SharedWithUsers xmlns="1e4c4fd3-8341-493d-88dd-d0f1482594cd">
      <UserInfo>
        <DisplayName>Smith, Susan V CLT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57EC13B887144A8A74FC1735B25ECF" ma:contentTypeVersion="13" ma:contentTypeDescription="Create a new document." ma:contentTypeScope="" ma:versionID="d72e1b65101ef83e3d2ac861ef1c77f9">
  <xsd:schema xmlns:xsd="http://www.w3.org/2001/XMLSchema" xmlns:xs="http://www.w3.org/2001/XMLSchema" xmlns:p="http://schemas.microsoft.com/office/2006/metadata/properties" xmlns:ns2="9d053f18-9f67-4968-bbbb-11d3389049c5" xmlns:ns3="1e4c4fd3-8341-493d-88dd-d0f1482594cd" targetNamespace="http://schemas.microsoft.com/office/2006/metadata/properties" ma:root="true" ma:fieldsID="0a7342d0c082f38f97b6dcc4a15bfc1c" ns2:_="" ns3:_="">
    <xsd:import namespace="9d053f18-9f67-4968-bbbb-11d3389049c5"/>
    <xsd:import namespace="1e4c4fd3-8341-493d-88dd-d0f1482594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53f18-9f67-4968-bbbb-11d338904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b76ba88-ca53-48ba-8ef0-dfa29b04b8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4c4fd3-8341-493d-88dd-d0f1482594c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1b0ba2b-6e16-4bff-b9f0-3d1a1b617162}" ma:internalName="TaxCatchAll" ma:showField="CatchAllData" ma:web="1e4c4fd3-8341-493d-88dd-d0f1482594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BD614C-7E0C-4043-AE1A-81E4D6F74C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1BBDEC-8D43-4207-ABA9-C9E5FDCB581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e4c4fd3-8341-493d-88dd-d0f1482594cd"/>
    <ds:schemaRef ds:uri="9d053f18-9f67-4968-bbbb-11d3389049c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E4B9687-7716-4CF0-8E9E-26C831DC64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53f18-9f67-4968-bbbb-11d3389049c5"/>
    <ds:schemaRef ds:uri="1e4c4fd3-8341-493d-88dd-d0f1482594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CLT  RTHE Powerpoint</Template>
  <TotalTime>212</TotalTime>
  <Words>295</Words>
  <Application>Microsoft Office PowerPoint</Application>
  <PresentationFormat>Widescreen</PresentationFormat>
  <Paragraphs>34</Paragraphs>
  <Slides>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Introduction to the undergraduate marking descriptors </vt:lpstr>
      <vt:lpstr>Overview </vt:lpstr>
      <vt:lpstr>How to use the descriptors</vt:lpstr>
      <vt:lpstr>Example of their adaptation </vt:lpstr>
      <vt:lpstr>Example of their adaptation </vt:lpstr>
      <vt:lpstr>Any questions</vt:lpstr>
    </vt:vector>
  </TitlesOfParts>
  <Company>Leeds Beckett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Sellers, Rebecca</dc:creator>
  <cp:lastModifiedBy>Warwick Booth, Louise</cp:lastModifiedBy>
  <cp:revision>18</cp:revision>
  <dcterms:created xsi:type="dcterms:W3CDTF">2023-04-21T11:42:28Z</dcterms:created>
  <dcterms:modified xsi:type="dcterms:W3CDTF">2023-08-03T10:35:52Z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0x010100D257EC13B887144A8A74FC1735B25ECF</vt:lpwstr>
  </property>
  <property fmtid="{D5CDD505-2E9C-101B-9397-08002B2CF9AE}" pid="3" name="MediaServiceImageTags">
    <vt:lpwstr/>
  </property>
</Properties>
</file>